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 id="2147483885" r:id="rId2"/>
  </p:sldMasterIdLst>
  <p:notesMasterIdLst>
    <p:notesMasterId r:id="rId20"/>
  </p:notesMasterIdLst>
  <p:sldIdLst>
    <p:sldId id="256" r:id="rId3"/>
    <p:sldId id="277" r:id="rId4"/>
    <p:sldId id="278" r:id="rId5"/>
    <p:sldId id="288" r:id="rId6"/>
    <p:sldId id="279" r:id="rId7"/>
    <p:sldId id="280" r:id="rId8"/>
    <p:sldId id="281" r:id="rId9"/>
    <p:sldId id="282" r:id="rId10"/>
    <p:sldId id="283" r:id="rId11"/>
    <p:sldId id="284" r:id="rId12"/>
    <p:sldId id="285" r:id="rId13"/>
    <p:sldId id="268" r:id="rId14"/>
    <p:sldId id="269" r:id="rId15"/>
    <p:sldId id="272" r:id="rId16"/>
    <p:sldId id="286" r:id="rId17"/>
    <p:sldId id="275" r:id="rId18"/>
    <p:sldId id="28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1210FA-0704-4B08-9190-EFB59E930338}" type="datetimeFigureOut">
              <a:rPr lang="vi-VN" smtClean="0"/>
              <a:t>16/12/2015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272992-AB5A-4A2F-BD43-7AC24DDAA21B}" type="slidenum">
              <a:rPr lang="vi-VN" smtClean="0"/>
              <a:t>‹#›</a:t>
            </a:fld>
            <a:endParaRPr lang="vi-VN"/>
          </a:p>
        </p:txBody>
      </p:sp>
    </p:spTree>
    <p:extLst>
      <p:ext uri="{BB962C8B-B14F-4D97-AF65-F5344CB8AC3E}">
        <p14:creationId xmlns:p14="http://schemas.microsoft.com/office/powerpoint/2010/main" val="2776844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xfrm>
            <a:off x="1144588" y="685800"/>
            <a:ext cx="4573587" cy="3429000"/>
          </a:xfrm>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Content Layouts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spTree>
    <p:extLst>
      <p:ext uri="{BB962C8B-B14F-4D97-AF65-F5344CB8AC3E}">
        <p14:creationId xmlns:p14="http://schemas.microsoft.com/office/powerpoint/2010/main" val="37196574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7836287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14247833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2550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18235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211648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8082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75610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41935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562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821118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45756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611742242"/>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12054736"/>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10687005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6781800" cy="6397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447800"/>
            <a:ext cx="8001000" cy="4876800"/>
          </a:xfrm>
        </p:spPr>
        <p:txBody>
          <a:bodyPr/>
          <a:lstStyle/>
          <a:p>
            <a:pPr lvl="0"/>
            <a:r>
              <a:rPr lang="en-US" noProof="0" smtClean="0"/>
              <a:t>Click icon to add table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5334000" y="6477000"/>
            <a:ext cx="3657600" cy="22860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CFF7250-279F-46F7-BAD3-98370DAC856D}" type="slidenum">
              <a:rPr lang="en-US"/>
              <a:pPr>
                <a:defRPr/>
              </a:pPr>
              <a:t>‹#›</a:t>
            </a:fld>
            <a:endParaRPr lang="en-US"/>
          </a:p>
        </p:txBody>
      </p:sp>
    </p:spTree>
    <p:extLst>
      <p:ext uri="{BB962C8B-B14F-4D97-AF65-F5344CB8AC3E}">
        <p14:creationId xmlns:p14="http://schemas.microsoft.com/office/powerpoint/2010/main" val="2941174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2" name="Text Box 14"/>
          <p:cNvSpPr txBox="1">
            <a:spLocks noChangeArrowheads="1"/>
          </p:cNvSpPr>
          <p:nvPr/>
        </p:nvSpPr>
        <p:spPr bwMode="gray">
          <a:xfrm>
            <a:off x="7848600" y="228600"/>
            <a:ext cx="990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algn="l" eaLnBrk="1" hangingPunct="1"/>
            <a:r>
              <a:rPr lang="en-US" sz="2000" b="0" i="1" baseline="0">
                <a:solidFill>
                  <a:srgbClr val="D7181F"/>
                </a:solidFill>
                <a:latin typeface="Arial Black" pitchFamily="34" charset="0"/>
              </a:rPr>
              <a:t>LOGO</a:t>
            </a:r>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grpSp>
        <p:nvGrpSpPr>
          <p:cNvPr id="25" name="Group 51"/>
          <p:cNvGrpSpPr>
            <a:grpSpLocks/>
          </p:cNvGrpSpPr>
          <p:nvPr userDrawn="1"/>
        </p:nvGrpSpPr>
        <p:grpSpPr bwMode="auto">
          <a:xfrm>
            <a:off x="7812088" y="1012825"/>
            <a:ext cx="958850" cy="976313"/>
            <a:chOff x="4921" y="638"/>
            <a:chExt cx="604" cy="615"/>
          </a:xfrm>
        </p:grpSpPr>
        <p:sp>
          <p:nvSpPr>
            <p:cNvPr id="26" name="Oval 46"/>
            <p:cNvSpPr>
              <a:spLocks noChangeArrowheads="1"/>
            </p:cNvSpPr>
            <p:nvPr userDrawn="1"/>
          </p:nvSpPr>
          <p:spPr bwMode="ltGray">
            <a:xfrm>
              <a:off x="4921" y="638"/>
              <a:ext cx="604" cy="615"/>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7" name="Picture 49" descr="5"/>
            <p:cNvPicPr>
              <a:picLocks noChangeAspect="1" noChangeArrowheads="1" noCrop="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950" y="672"/>
              <a:ext cx="546" cy="5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487778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694984042"/>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99656527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709085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062679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04286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4130795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18062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739140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8824669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2580218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591677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018148152"/>
      </p:ext>
    </p:extLst>
  </p:cSld>
  <p:clrMapOvr>
    <a:masterClrMapping/>
  </p:clrMapOvr>
  <p:hf sldNum="0" hd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579793834"/>
      </p:ext>
    </p:extLst>
  </p:cSld>
  <p:clrMapOvr>
    <a:masterClrMapping/>
  </p:clrMapOvr>
  <p:hf sldNum="0"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38557309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33" name="Group 169"/>
          <p:cNvGrpSpPr>
            <a:grpSpLocks/>
          </p:cNvGrpSpPr>
          <p:nvPr/>
        </p:nvGrpSpPr>
        <p:grpSpPr bwMode="auto">
          <a:xfrm>
            <a:off x="8134350" y="201613"/>
            <a:ext cx="784225" cy="1095375"/>
            <a:chOff x="5124" y="127"/>
            <a:chExt cx="494" cy="690"/>
          </a:xfrm>
        </p:grpSpPr>
        <p:sp>
          <p:nvSpPr>
            <p:cNvPr id="1036" name="Freeform 164"/>
            <p:cNvSpPr>
              <a:spLocks/>
            </p:cNvSpPr>
            <p:nvPr userDrawn="1"/>
          </p:nvSpPr>
          <p:spPr bwMode="gray">
            <a:xfrm flipH="1">
              <a:off x="5377" y="360"/>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hlink">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7" name="Freeform 165"/>
            <p:cNvSpPr>
              <a:spLocks/>
            </p:cNvSpPr>
            <p:nvPr userDrawn="1"/>
          </p:nvSpPr>
          <p:spPr bwMode="gray">
            <a:xfrm flipH="1">
              <a:off x="5124" y="594"/>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8" name="Freeform 166"/>
            <p:cNvSpPr>
              <a:spLocks/>
            </p:cNvSpPr>
            <p:nvPr userDrawn="1"/>
          </p:nvSpPr>
          <p:spPr bwMode="gray">
            <a:xfrm flipH="1">
              <a:off x="5378" y="127"/>
              <a:ext cx="240" cy="222"/>
            </a:xfrm>
            <a:custGeom>
              <a:avLst/>
              <a:gdLst>
                <a:gd name="T0" fmla="*/ 0 w 832"/>
                <a:gd name="T1" fmla="*/ 32 h 834"/>
                <a:gd name="T2" fmla="*/ 32 w 832"/>
                <a:gd name="T3" fmla="*/ 1 h 834"/>
                <a:gd name="T4" fmla="*/ 210 w 832"/>
                <a:gd name="T5" fmla="*/ 1 h 834"/>
                <a:gd name="T6" fmla="*/ 240 w 832"/>
                <a:gd name="T7" fmla="*/ 28 h 834"/>
                <a:gd name="T8" fmla="*/ 240 w 832"/>
                <a:gd name="T9" fmla="*/ 193 h 834"/>
                <a:gd name="T10" fmla="*/ 214 w 832"/>
                <a:gd name="T11" fmla="*/ 221 h 834"/>
                <a:gd name="T12" fmla="*/ 31 w 832"/>
                <a:gd name="T13" fmla="*/ 222 h 834"/>
                <a:gd name="T14" fmla="*/ 0 w 832"/>
                <a:gd name="T15" fmla="*/ 194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9" name="Freeform 167"/>
            <p:cNvSpPr>
              <a:spLocks/>
            </p:cNvSpPr>
            <p:nvPr userDrawn="1"/>
          </p:nvSpPr>
          <p:spPr bwMode="gray">
            <a:xfrm flipH="1">
              <a:off x="5124" y="359"/>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84"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 id="2147483883" r:id="rId15"/>
    <p:sldLayoutId id="2147483901" r:id="rId16"/>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69993027"/>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 id="2147483898" r:id="rId13"/>
    <p:sldLayoutId id="2147483899" r:id="rId14"/>
    <p:sldLayoutId id="2147483900" r:id="rId15"/>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a:xfrm>
            <a:off x="228600" y="5715000"/>
            <a:ext cx="8686800" cy="685800"/>
          </a:xfrm>
        </p:spPr>
        <p:txBody>
          <a:bodyPr/>
          <a:lstStyle/>
          <a:p>
            <a:r>
              <a:rPr lang="en-US" sz="4800" i="0"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TỔ CHỨC CÔNG VIỆC         CÁ NHÂN HIỆU QUẢ</a:t>
            </a:r>
            <a:endParaRPr lang="vi-VN" sz="4800" i="0"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75109260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AutoShape 2"/>
          <p:cNvSpPr>
            <a:spLocks noChangeArrowheads="1"/>
          </p:cNvSpPr>
          <p:nvPr/>
        </p:nvSpPr>
        <p:spPr bwMode="gray">
          <a:xfrm>
            <a:off x="1951039" y="1648559"/>
            <a:ext cx="6891012" cy="1647878"/>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899" name="Text Box 3"/>
          <p:cNvSpPr txBox="1">
            <a:spLocks noChangeArrowheads="1"/>
          </p:cNvSpPr>
          <p:nvPr/>
        </p:nvSpPr>
        <p:spPr bwMode="black">
          <a:xfrm>
            <a:off x="2990849" y="1648558"/>
            <a:ext cx="6000751" cy="144655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quá trình xác định những công việc cần phải làm và xác định bộ phận/người thực hiện các công việc đó, tạo ra các mối quan hệ ngang – dọc trong nội bộ đơn vị</a:t>
            </a:r>
            <a:endParaRPr lang="en-US" sz="2200" b="1" baseline="0"/>
          </a:p>
        </p:txBody>
      </p:sp>
      <p:sp>
        <p:nvSpPr>
          <p:cNvPr id="208900" name="AutoShape 4"/>
          <p:cNvSpPr>
            <a:spLocks noChangeArrowheads="1"/>
          </p:cNvSpPr>
          <p:nvPr/>
        </p:nvSpPr>
        <p:spPr bwMode="gray">
          <a:xfrm>
            <a:off x="2428876" y="2153384"/>
            <a:ext cx="556047" cy="43365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08902" name="Rectangle 6"/>
          <p:cNvSpPr>
            <a:spLocks noGrp="1" noChangeArrowheads="1"/>
          </p:cNvSpPr>
          <p:nvPr>
            <p:ph type="title"/>
          </p:nvPr>
        </p:nvSpPr>
        <p:spPr/>
        <p:txBody>
          <a:bodyPr/>
          <a:lstStyle/>
          <a:p>
            <a:r>
              <a:rPr lang="en-US"/>
              <a:t>TỔ CHỨC CÔNG VIỆC CÁ NHÂN </a:t>
            </a:r>
            <a:r>
              <a:rPr lang="en-US" smtClean="0"/>
              <a:t/>
            </a:r>
            <a:br>
              <a:rPr lang="en-US" smtClean="0"/>
            </a:br>
            <a:r>
              <a:rPr lang="en-US" smtClean="0"/>
              <a:t>HIỆU </a:t>
            </a:r>
            <a:r>
              <a:rPr lang="en-US"/>
              <a:t>QUẢ</a:t>
            </a:r>
          </a:p>
        </p:txBody>
      </p:sp>
      <p:grpSp>
        <p:nvGrpSpPr>
          <p:cNvPr id="2" name="Group 1"/>
          <p:cNvGrpSpPr/>
          <p:nvPr/>
        </p:nvGrpSpPr>
        <p:grpSpPr>
          <a:xfrm>
            <a:off x="731839" y="1502509"/>
            <a:ext cx="1951434" cy="1951434"/>
            <a:chOff x="731839" y="1502509"/>
            <a:chExt cx="1951434" cy="1951434"/>
          </a:xfrm>
        </p:grpSpPr>
        <p:pic>
          <p:nvPicPr>
            <p:cNvPr id="208901" name="Picture 5"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208903" name="Text Box 7"/>
            <p:cNvSpPr txBox="1">
              <a:spLocks noChangeArrowheads="1"/>
            </p:cNvSpPr>
            <p:nvPr/>
          </p:nvSpPr>
          <p:spPr bwMode="black">
            <a:xfrm>
              <a:off x="1173906" y="1905000"/>
              <a:ext cx="1112094"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rộng</a:t>
              </a:r>
              <a:endParaRPr lang="en-US" sz="2400" b="1" baseline="0"/>
            </a:p>
          </p:txBody>
        </p:sp>
      </p:grpSp>
      <p:sp>
        <p:nvSpPr>
          <p:cNvPr id="208904" name="AutoShape 8"/>
          <p:cNvSpPr>
            <a:spLocks noChangeArrowheads="1"/>
          </p:cNvSpPr>
          <p:nvPr/>
        </p:nvSpPr>
        <p:spPr bwMode="gray">
          <a:xfrm>
            <a:off x="1951038" y="3788509"/>
            <a:ext cx="6811962" cy="1593728"/>
          </a:xfrm>
          <a:prstGeom prst="roundRect">
            <a:avLst>
              <a:gd name="adj" fmla="val 11505"/>
            </a:avLst>
          </a:prstGeom>
          <a:gradFill rotWithShape="1">
            <a:gsLst>
              <a:gs pos="0">
                <a:schemeClr val="accent2">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905" name="Text Box 9"/>
          <p:cNvSpPr txBox="1">
            <a:spLocks noChangeArrowheads="1"/>
          </p:cNvSpPr>
          <p:nvPr/>
        </p:nvSpPr>
        <p:spPr bwMode="black">
          <a:xfrm>
            <a:off x="3044370" y="3923653"/>
            <a:ext cx="5718630"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sắp xếp các công việc của cá nhân để giúp thực hiện tốt nhất mục tiêu đã định</a:t>
            </a:r>
          </a:p>
        </p:txBody>
      </p:sp>
      <p:sp>
        <p:nvSpPr>
          <p:cNvPr id="208906" name="AutoShape 10"/>
          <p:cNvSpPr>
            <a:spLocks noChangeArrowheads="1"/>
          </p:cNvSpPr>
          <p:nvPr/>
        </p:nvSpPr>
        <p:spPr bwMode="gray">
          <a:xfrm>
            <a:off x="2457452" y="4283809"/>
            <a:ext cx="586918" cy="41940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08908" name="Picture 12"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838" y="3585308"/>
            <a:ext cx="1978047" cy="1978047"/>
          </a:xfrm>
          <a:prstGeom prst="rect">
            <a:avLst/>
          </a:prstGeom>
          <a:noFill/>
          <a:extLst>
            <a:ext uri="{909E8E84-426E-40DD-AFC4-6F175D3DCCD1}">
              <a14:hiddenFill xmlns:a14="http://schemas.microsoft.com/office/drawing/2010/main">
                <a:solidFill>
                  <a:srgbClr val="FFFFFF"/>
                </a:solidFill>
              </a14:hiddenFill>
            </a:ext>
          </a:extLst>
        </p:spPr>
      </p:pic>
      <p:sp>
        <p:nvSpPr>
          <p:cNvPr id="208909" name="Text Box 13"/>
          <p:cNvSpPr txBox="1">
            <a:spLocks noChangeArrowheads="1"/>
          </p:cNvSpPr>
          <p:nvPr/>
        </p:nvSpPr>
        <p:spPr bwMode="black">
          <a:xfrm>
            <a:off x="1143000" y="4038600"/>
            <a:ext cx="1098295"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hẹp</a:t>
            </a:r>
          </a:p>
        </p:txBody>
      </p:sp>
      <p:pic>
        <p:nvPicPr>
          <p:cNvPr id="208910" name="Picture 14" descr="biz_pepl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83115" y="4724400"/>
            <a:ext cx="1290987" cy="2057400"/>
          </a:xfrm>
          <a:prstGeom prst="rect">
            <a:avLst/>
          </a:prstGeom>
          <a:noFill/>
          <a:extLst>
            <a:ext uri="{909E8E84-426E-40DD-AFC4-6F175D3DCCD1}">
              <a14:hiddenFill xmlns:a14="http://schemas.microsoft.com/office/drawing/2010/main">
                <a:solidFill>
                  <a:srgbClr val="FFFFFF"/>
                </a:solidFill>
              </a14:hiddenFill>
            </a:ext>
          </a:extLst>
        </p:spPr>
      </p:pic>
      <p:sp>
        <p:nvSpPr>
          <p:cNvPr id="208917"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709446062"/>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8898"/>
                                        </p:tgtEl>
                                        <p:attrNameLst>
                                          <p:attrName>style.visibility</p:attrName>
                                        </p:attrNameLst>
                                      </p:cBhvr>
                                      <p:to>
                                        <p:strVal val="visible"/>
                                      </p:to>
                                    </p:set>
                                    <p:animEffect transition="in" filter="wipe(left)">
                                      <p:cBhvr>
                                        <p:cTn id="7" dur="500"/>
                                        <p:tgtEl>
                                          <p:spTgt spid="20889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8899"/>
                                        </p:tgtEl>
                                        <p:attrNameLst>
                                          <p:attrName>style.visibility</p:attrName>
                                        </p:attrNameLst>
                                      </p:cBhvr>
                                      <p:to>
                                        <p:strVal val="visible"/>
                                      </p:to>
                                    </p:set>
                                    <p:animEffect transition="in" filter="wipe(left)">
                                      <p:cBhvr>
                                        <p:cTn id="11" dur="500"/>
                                        <p:tgtEl>
                                          <p:spTgt spid="20889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8904"/>
                                        </p:tgtEl>
                                        <p:attrNameLst>
                                          <p:attrName>style.visibility</p:attrName>
                                        </p:attrNameLst>
                                      </p:cBhvr>
                                      <p:to>
                                        <p:strVal val="visible"/>
                                      </p:to>
                                    </p:set>
                                    <p:animEffect transition="in" filter="wipe(left)">
                                      <p:cBhvr>
                                        <p:cTn id="15" dur="500"/>
                                        <p:tgtEl>
                                          <p:spTgt spid="20890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8905"/>
                                        </p:tgtEl>
                                        <p:attrNameLst>
                                          <p:attrName>style.visibility</p:attrName>
                                        </p:attrNameLst>
                                      </p:cBhvr>
                                      <p:to>
                                        <p:strVal val="visible"/>
                                      </p:to>
                                    </p:set>
                                    <p:animEffect transition="in" filter="wipe(left)">
                                      <p:cBhvr>
                                        <p:cTn id="19" dur="500"/>
                                        <p:tgtEl>
                                          <p:spTgt spid="2089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8" grpId="0" animBg="1"/>
      <p:bldP spid="208899" grpId="0"/>
      <p:bldP spid="208904" grpId="0" animBg="1"/>
      <p:bldP spid="20890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AutoShape 2"/>
          <p:cNvSpPr>
            <a:spLocks noChangeArrowheads="1"/>
          </p:cNvSpPr>
          <p:nvPr/>
        </p:nvSpPr>
        <p:spPr bwMode="gray">
          <a:xfrm flipH="1">
            <a:off x="3460750" y="2446338"/>
            <a:ext cx="995363" cy="835025"/>
          </a:xfrm>
          <a:prstGeom prst="curvedRightArrow">
            <a:avLst>
              <a:gd name="adj1" fmla="val 16542"/>
              <a:gd name="adj2" fmla="val 38977"/>
              <a:gd name="adj3" fmla="val 33846"/>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59" name="AutoShape 3"/>
          <p:cNvSpPr>
            <a:spLocks noChangeArrowheads="1"/>
          </p:cNvSpPr>
          <p:nvPr/>
        </p:nvSpPr>
        <p:spPr bwMode="gray">
          <a:xfrm>
            <a:off x="1554163" y="2482850"/>
            <a:ext cx="995362" cy="835025"/>
          </a:xfrm>
          <a:prstGeom prst="curvedRightArrow">
            <a:avLst>
              <a:gd name="adj1" fmla="val 19583"/>
              <a:gd name="adj2" fmla="val 44676"/>
              <a:gd name="adj3" fmla="val 33652"/>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1" name="AutoShape 25"/>
          <p:cNvSpPr>
            <a:spLocks noChangeArrowheads="1"/>
          </p:cNvSpPr>
          <p:nvPr/>
        </p:nvSpPr>
        <p:spPr bwMode="ltGray">
          <a:xfrm rot="-544120">
            <a:off x="1063625" y="3689350"/>
            <a:ext cx="393700" cy="1920875"/>
          </a:xfrm>
          <a:prstGeom prst="upArrow">
            <a:avLst>
              <a:gd name="adj1" fmla="val 50194"/>
              <a:gd name="adj2" fmla="val 74947"/>
            </a:avLst>
          </a:prstGeom>
          <a:gradFill rotWithShape="1">
            <a:gsLst>
              <a:gs pos="0">
                <a:schemeClr val="accent2"/>
              </a:gs>
              <a:gs pos="100000">
                <a:srgbClr val="FFFFFF"/>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4" name="Rectangle 28"/>
          <p:cNvSpPr>
            <a:spLocks noGrp="1" noChangeArrowheads="1"/>
          </p:cNvSpPr>
          <p:nvPr>
            <p:ph type="title"/>
          </p:nvPr>
        </p:nvSpPr>
        <p:spPr/>
        <p:txBody>
          <a:bodyPr/>
          <a:lstStyle/>
          <a:p>
            <a:r>
              <a:rPr lang="en-US"/>
              <a:t>CÁC CÔNG VIỆC CẦN </a:t>
            </a:r>
            <a:r>
              <a:rPr lang="en-US" smtClean="0"/>
              <a:t>XÁC </a:t>
            </a:r>
            <a:r>
              <a:rPr lang="en-US"/>
              <a:t>ĐỊNH KHI NHẬN NHIỆM </a:t>
            </a:r>
            <a:r>
              <a:rPr lang="en-US" smtClean="0"/>
              <a:t>VỤ</a:t>
            </a:r>
            <a:endParaRPr lang="en-US"/>
          </a:p>
        </p:txBody>
      </p:sp>
      <p:sp>
        <p:nvSpPr>
          <p:cNvPr id="198697" name="Freeform 41"/>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2" name="Group 1"/>
          <p:cNvGrpSpPr/>
          <p:nvPr/>
        </p:nvGrpSpPr>
        <p:grpSpPr>
          <a:xfrm>
            <a:off x="1493838" y="3489325"/>
            <a:ext cx="3003550" cy="3128023"/>
            <a:chOff x="1493838" y="3489325"/>
            <a:chExt cx="3003550" cy="3128023"/>
          </a:xfrm>
        </p:grpSpPr>
        <p:sp>
          <p:nvSpPr>
            <p:cNvPr id="34" name="Freeform 8"/>
            <p:cNvSpPr>
              <a:spLocks/>
            </p:cNvSpPr>
            <p:nvPr/>
          </p:nvSpPr>
          <p:spPr bwMode="gray">
            <a:xfrm>
              <a:off x="1676400" y="5029200"/>
              <a:ext cx="2706373" cy="1301702"/>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98660" name="Group 4"/>
            <p:cNvGrpSpPr>
              <a:grpSpLocks/>
            </p:cNvGrpSpPr>
            <p:nvPr/>
          </p:nvGrpSpPr>
          <p:grpSpPr bwMode="auto">
            <a:xfrm>
              <a:off x="1493838" y="3489325"/>
              <a:ext cx="3003550" cy="2771775"/>
              <a:chOff x="862" y="713"/>
              <a:chExt cx="3780" cy="3490"/>
            </a:xfrm>
          </p:grpSpPr>
          <p:grpSp>
            <p:nvGrpSpPr>
              <p:cNvPr id="198661" name="Group 5"/>
              <p:cNvGrpSpPr>
                <a:grpSpLocks/>
              </p:cNvGrpSpPr>
              <p:nvPr/>
            </p:nvGrpSpPr>
            <p:grpSpPr bwMode="auto">
              <a:xfrm>
                <a:off x="1082" y="2210"/>
                <a:ext cx="3406" cy="1993"/>
                <a:chOff x="1082" y="2355"/>
                <a:chExt cx="3406" cy="1993"/>
              </a:xfrm>
            </p:grpSpPr>
            <p:sp>
              <p:nvSpPr>
                <p:cNvPr id="198662" name="Freeform 6"/>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80808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3" name="Freeform 7"/>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2">
                    <a:lumMod val="20000"/>
                    <a:lumOff val="8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4" name="Freeform 8"/>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5" name="Group 9"/>
              <p:cNvGrpSpPr>
                <a:grpSpLocks/>
              </p:cNvGrpSpPr>
              <p:nvPr/>
            </p:nvGrpSpPr>
            <p:grpSpPr bwMode="auto">
              <a:xfrm>
                <a:off x="1009" y="1723"/>
                <a:ext cx="3527" cy="1993"/>
                <a:chOff x="1082" y="2355"/>
                <a:chExt cx="3406" cy="1993"/>
              </a:xfrm>
            </p:grpSpPr>
            <p:sp>
              <p:nvSpPr>
                <p:cNvPr id="198666" name="Freeform 10"/>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7" name="Freeform 11"/>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bg1">
                    <a:lumMod val="75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8" name="Freeform 12"/>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9" name="Group 13"/>
              <p:cNvGrpSpPr>
                <a:grpSpLocks/>
              </p:cNvGrpSpPr>
              <p:nvPr/>
            </p:nvGrpSpPr>
            <p:grpSpPr bwMode="auto">
              <a:xfrm>
                <a:off x="935" y="1219"/>
                <a:ext cx="3653" cy="1993"/>
                <a:chOff x="1082" y="2355"/>
                <a:chExt cx="3406" cy="1993"/>
              </a:xfrm>
            </p:grpSpPr>
            <p:sp>
              <p:nvSpPr>
                <p:cNvPr id="198670" name="Freeform 14"/>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1" name="Freeform 15"/>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6">
                    <a:lumMod val="60000"/>
                    <a:lumOff val="4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2" name="Freeform 16"/>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73" name="Group 17"/>
              <p:cNvGrpSpPr>
                <a:grpSpLocks/>
              </p:cNvGrpSpPr>
              <p:nvPr/>
            </p:nvGrpSpPr>
            <p:grpSpPr bwMode="auto">
              <a:xfrm>
                <a:off x="862" y="713"/>
                <a:ext cx="3780" cy="1993"/>
                <a:chOff x="1082" y="2355"/>
                <a:chExt cx="3406" cy="1993"/>
              </a:xfrm>
            </p:grpSpPr>
            <p:sp>
              <p:nvSpPr>
                <p:cNvPr id="198674" name="Freeform 18"/>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5" name="Freeform 19"/>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5">
                    <a:lumMod val="40000"/>
                    <a:lumOff val="6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6" name="Freeform 20"/>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sp>
          <p:nvSpPr>
            <p:cNvPr id="31" name="Freeform 6"/>
            <p:cNvSpPr>
              <a:spLocks/>
            </p:cNvSpPr>
            <p:nvPr/>
          </p:nvSpPr>
          <p:spPr bwMode="gray">
            <a:xfrm>
              <a:off x="1676400" y="5567409"/>
              <a:ext cx="1063161" cy="1049939"/>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chemeClr val="tx1">
                <a:lumMod val="65000"/>
                <a:lumOff val="35000"/>
              </a:schemeClr>
            </a:solidFill>
            <a:ln>
              <a:noFill/>
            </a:ln>
            <a:effectLst/>
          </p:spPr>
          <p:txBody>
            <a:bodyPr wrap="none" anchor="ctr"/>
            <a:lstStyle/>
            <a:p>
              <a:endParaRPr lang="vi-VN"/>
            </a:p>
          </p:txBody>
        </p:sp>
        <p:sp>
          <p:nvSpPr>
            <p:cNvPr id="32" name="Freeform 7"/>
            <p:cNvSpPr>
              <a:spLocks/>
            </p:cNvSpPr>
            <p:nvPr/>
          </p:nvSpPr>
          <p:spPr bwMode="gray">
            <a:xfrm>
              <a:off x="2727642" y="5486400"/>
              <a:ext cx="1655131" cy="1126182"/>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1">
                <a:lumMod val="40000"/>
                <a:lumOff val="60000"/>
              </a:schemeClr>
            </a:solidFill>
            <a:ln>
              <a:noFill/>
            </a:ln>
            <a:effectLst/>
          </p:spPr>
          <p:txBody>
            <a:bodyPr wrap="none" anchor="ctr"/>
            <a:lstStyle/>
            <a:p>
              <a:endParaRPr lang="vi-VN"/>
            </a:p>
          </p:txBody>
        </p:sp>
      </p:grpSp>
      <p:sp>
        <p:nvSpPr>
          <p:cNvPr id="33" name="AutoShape 23"/>
          <p:cNvSpPr>
            <a:spLocks/>
          </p:cNvSpPr>
          <p:nvPr/>
        </p:nvSpPr>
        <p:spPr bwMode="blackWhite">
          <a:xfrm>
            <a:off x="5298621" y="5113338"/>
            <a:ext cx="3105150" cy="449262"/>
          </a:xfrm>
          <a:prstGeom prst="callout2">
            <a:avLst>
              <a:gd name="adj1" fmla="val 25440"/>
              <a:gd name="adj2" fmla="val -2454"/>
              <a:gd name="adj3" fmla="val 39978"/>
              <a:gd name="adj4" fmla="val -15818"/>
              <a:gd name="adj5" fmla="val 141695"/>
              <a:gd name="adj6" fmla="val -35607"/>
            </a:avLst>
          </a:prstGeom>
          <a:solidFill>
            <a:schemeClr val="accent1">
              <a:lumMod val="40000"/>
              <a:lumOff val="60000"/>
            </a:schemeClr>
          </a:solidFill>
          <a:ln>
            <a:solidFill>
              <a:schemeClr val="tx2"/>
            </a:solidFill>
            <a:headEnd type="diamond"/>
          </a:ln>
          <a:effectLst/>
        </p:spPr>
        <p:txBody>
          <a:bodyPr wrap="none" anchor="ctr"/>
          <a:lstStyle/>
          <a:p>
            <a:pPr algn="ctr"/>
            <a:r>
              <a:rPr lang="en-US" sz="2400" b="1"/>
              <a:t>Lập kế hoạch công tác</a:t>
            </a:r>
            <a:endParaRPr lang="en-US" sz="2400" b="1" dirty="0"/>
          </a:p>
        </p:txBody>
      </p:sp>
      <p:pic>
        <p:nvPicPr>
          <p:cNvPr id="198683" name="Picture 27" descr="num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325" y="1524000"/>
            <a:ext cx="2447925" cy="2759075"/>
          </a:xfrm>
          <a:prstGeom prst="rect">
            <a:avLst/>
          </a:prstGeom>
          <a:noFill/>
          <a:extLst>
            <a:ext uri="{909E8E84-426E-40DD-AFC4-6F175D3DCCD1}">
              <a14:hiddenFill xmlns:a14="http://schemas.microsoft.com/office/drawing/2010/main">
                <a:solidFill>
                  <a:srgbClr val="FFFFFF"/>
                </a:solidFill>
              </a14:hiddenFill>
            </a:ext>
          </a:extLst>
        </p:spPr>
      </p:pic>
      <p:sp>
        <p:nvSpPr>
          <p:cNvPr id="198677" name="AutoShape 21"/>
          <p:cNvSpPr>
            <a:spLocks/>
          </p:cNvSpPr>
          <p:nvPr/>
        </p:nvSpPr>
        <p:spPr bwMode="blackWhite">
          <a:xfrm>
            <a:off x="5235575" y="2209800"/>
            <a:ext cx="3168195" cy="820738"/>
          </a:xfrm>
          <a:prstGeom prst="callout2">
            <a:avLst>
              <a:gd name="adj1" fmla="val 22153"/>
              <a:gd name="adj2" fmla="val -2421"/>
              <a:gd name="adj3" fmla="val 22153"/>
              <a:gd name="adj4" fmla="val -15134"/>
              <a:gd name="adj5" fmla="val 239920"/>
              <a:gd name="adj6" fmla="val -28188"/>
            </a:avLst>
          </a:prstGeom>
          <a:solidFill>
            <a:schemeClr val="accent5">
              <a:lumMod val="40000"/>
              <a:lumOff val="60000"/>
            </a:schemeClr>
          </a:solidFill>
          <a:ln w="9525">
            <a:solidFill>
              <a:srgbClr val="000000"/>
            </a:solidFill>
            <a:miter lim="800000"/>
            <a:headEnd type="diamond" w="med" len="med"/>
            <a:tailEnd/>
          </a:ln>
          <a:effectLst/>
        </p:spPr>
        <p:txBody>
          <a:bodyPr anchor="ctr"/>
          <a:lstStyle/>
          <a:p>
            <a:pPr algn="ctr"/>
            <a:r>
              <a:rPr lang="en-US" sz="2400" b="1"/>
              <a:t>Phân loại công việc theo thứ tự ưu tiên</a:t>
            </a:r>
            <a:endParaRPr lang="en-US" sz="2400" b="1" dirty="0"/>
          </a:p>
        </p:txBody>
      </p:sp>
      <p:sp>
        <p:nvSpPr>
          <p:cNvPr id="198678" name="AutoShape 22"/>
          <p:cNvSpPr>
            <a:spLocks/>
          </p:cNvSpPr>
          <p:nvPr/>
        </p:nvSpPr>
        <p:spPr bwMode="blackWhite">
          <a:xfrm>
            <a:off x="5221288" y="3200400"/>
            <a:ext cx="3182483" cy="522287"/>
          </a:xfrm>
          <a:prstGeom prst="callout2">
            <a:avLst>
              <a:gd name="adj1" fmla="val 21884"/>
              <a:gd name="adj2" fmla="val -2431"/>
              <a:gd name="adj3" fmla="val 21884"/>
              <a:gd name="adj4" fmla="val -14741"/>
              <a:gd name="adj5" fmla="val 252412"/>
              <a:gd name="adj6" fmla="val -27805"/>
            </a:avLst>
          </a:prstGeom>
          <a:solidFill>
            <a:schemeClr val="accent6">
              <a:lumMod val="60000"/>
              <a:lumOff val="40000"/>
            </a:schemeClr>
          </a:solidFill>
          <a:ln>
            <a:solidFill>
              <a:schemeClr val="tx2"/>
            </a:solidFill>
            <a:headEnd type="diamond"/>
          </a:ln>
          <a:effectLst/>
          <a:extLst/>
        </p:spPr>
        <p:txBody>
          <a:bodyPr wrap="none" anchor="ctr"/>
          <a:lstStyle/>
          <a:p>
            <a:pPr algn="ctr"/>
            <a:r>
              <a:rPr lang="en-US" sz="2400" b="1"/>
              <a:t>Quản lý, sắp xếp hồ sơ</a:t>
            </a:r>
            <a:endParaRPr lang="en-US" sz="2400" b="1" dirty="0"/>
          </a:p>
        </p:txBody>
      </p:sp>
      <p:sp>
        <p:nvSpPr>
          <p:cNvPr id="198680" name="AutoShape 24"/>
          <p:cNvSpPr>
            <a:spLocks/>
          </p:cNvSpPr>
          <p:nvPr/>
        </p:nvSpPr>
        <p:spPr bwMode="blackWhite">
          <a:xfrm>
            <a:off x="5213349" y="3810000"/>
            <a:ext cx="3190421" cy="482600"/>
          </a:xfrm>
          <a:prstGeom prst="callout2">
            <a:avLst>
              <a:gd name="adj1" fmla="val 23685"/>
              <a:gd name="adj2" fmla="val -2444"/>
              <a:gd name="adj3" fmla="val 23685"/>
              <a:gd name="adj4" fmla="val -16444"/>
              <a:gd name="adj5" fmla="val 241353"/>
              <a:gd name="adj6" fmla="val -30457"/>
            </a:avLst>
          </a:prstGeom>
          <a:solidFill>
            <a:schemeClr val="bg1">
              <a:lumMod val="75000"/>
            </a:schemeClr>
          </a:solidFill>
          <a:ln>
            <a:solidFill>
              <a:schemeClr val="tx2"/>
            </a:solidFill>
            <a:headEnd type="diamond"/>
          </a:ln>
          <a:effectLst/>
          <a:extLst/>
        </p:spPr>
        <p:txBody>
          <a:bodyPr wrap="none" anchor="ctr"/>
          <a:lstStyle/>
          <a:p>
            <a:pPr algn="ctr"/>
            <a:r>
              <a:rPr lang="en-US" sz="2400" b="1"/>
              <a:t>Sắp xếp chỗ làm việc</a:t>
            </a:r>
            <a:endParaRPr lang="en-US" sz="2400" b="1" dirty="0"/>
          </a:p>
        </p:txBody>
      </p:sp>
      <p:sp>
        <p:nvSpPr>
          <p:cNvPr id="198679" name="AutoShape 23"/>
          <p:cNvSpPr>
            <a:spLocks/>
          </p:cNvSpPr>
          <p:nvPr/>
        </p:nvSpPr>
        <p:spPr bwMode="blackWhite">
          <a:xfrm>
            <a:off x="5276849" y="4542044"/>
            <a:ext cx="3126921" cy="449262"/>
          </a:xfrm>
          <a:prstGeom prst="callout2">
            <a:avLst>
              <a:gd name="adj1" fmla="val 25440"/>
              <a:gd name="adj2" fmla="val -2454"/>
              <a:gd name="adj3" fmla="val 25440"/>
              <a:gd name="adj4" fmla="val -16870"/>
              <a:gd name="adj5" fmla="val 180464"/>
              <a:gd name="adj6" fmla="val -32802"/>
            </a:avLst>
          </a:prstGeom>
          <a:solidFill>
            <a:schemeClr val="accent2">
              <a:lumMod val="20000"/>
              <a:lumOff val="80000"/>
            </a:schemeClr>
          </a:solidFill>
          <a:ln>
            <a:solidFill>
              <a:schemeClr val="tx2"/>
            </a:solidFill>
            <a:headEnd type="diamond"/>
          </a:ln>
          <a:effectLst/>
        </p:spPr>
        <p:txBody>
          <a:bodyPr wrap="none" anchor="ctr"/>
          <a:lstStyle/>
          <a:p>
            <a:pPr algn="ctr"/>
            <a:r>
              <a:rPr lang="en-US" sz="2400" b="1"/>
              <a:t>Quản lý thông tin</a:t>
            </a:r>
            <a:endParaRPr lang="en-US" sz="2400" b="1" dirty="0"/>
          </a:p>
        </p:txBody>
      </p:sp>
    </p:spTree>
    <p:extLst>
      <p:ext uri="{BB962C8B-B14F-4D97-AF65-F5344CB8AC3E}">
        <p14:creationId xmlns:p14="http://schemas.microsoft.com/office/powerpoint/2010/main" val="360243682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8677"/>
                                        </p:tgtEl>
                                        <p:attrNameLst>
                                          <p:attrName>style.visibility</p:attrName>
                                        </p:attrNameLst>
                                      </p:cBhvr>
                                      <p:to>
                                        <p:strVal val="visible"/>
                                      </p:to>
                                    </p:set>
                                    <p:anim calcmode="lin" valueType="num">
                                      <p:cBhvr>
                                        <p:cTn id="7" dur="500" fill="hold"/>
                                        <p:tgtEl>
                                          <p:spTgt spid="198677"/>
                                        </p:tgtEl>
                                        <p:attrNameLst>
                                          <p:attrName>ppt_w</p:attrName>
                                        </p:attrNameLst>
                                      </p:cBhvr>
                                      <p:tavLst>
                                        <p:tav tm="0">
                                          <p:val>
                                            <p:fltVal val="0"/>
                                          </p:val>
                                        </p:tav>
                                        <p:tav tm="100000">
                                          <p:val>
                                            <p:strVal val="#ppt_w"/>
                                          </p:val>
                                        </p:tav>
                                      </p:tavLst>
                                    </p:anim>
                                    <p:anim calcmode="lin" valueType="num">
                                      <p:cBhvr>
                                        <p:cTn id="8" dur="500" fill="hold"/>
                                        <p:tgtEl>
                                          <p:spTgt spid="198677"/>
                                        </p:tgtEl>
                                        <p:attrNameLst>
                                          <p:attrName>ppt_h</p:attrName>
                                        </p:attrNameLst>
                                      </p:cBhvr>
                                      <p:tavLst>
                                        <p:tav tm="0">
                                          <p:val>
                                            <p:fltVal val="0"/>
                                          </p:val>
                                        </p:tav>
                                        <p:tav tm="100000">
                                          <p:val>
                                            <p:strVal val="#ppt_h"/>
                                          </p:val>
                                        </p:tav>
                                      </p:tavLst>
                                    </p:anim>
                                    <p:animEffect transition="in" filter="fade">
                                      <p:cBhvr>
                                        <p:cTn id="9" dur="500"/>
                                        <p:tgtEl>
                                          <p:spTgt spid="198677"/>
                                        </p:tgtEl>
                                      </p:cBhvr>
                                    </p:animEffect>
                                    <p:anim calcmode="lin" valueType="num">
                                      <p:cBhvr>
                                        <p:cTn id="10" dur="500" fill="hold"/>
                                        <p:tgtEl>
                                          <p:spTgt spid="198677"/>
                                        </p:tgtEl>
                                        <p:attrNameLst>
                                          <p:attrName>ppt_x</p:attrName>
                                        </p:attrNameLst>
                                      </p:cBhvr>
                                      <p:tavLst>
                                        <p:tav tm="0">
                                          <p:val>
                                            <p:fltVal val="0.5"/>
                                          </p:val>
                                        </p:tav>
                                        <p:tav tm="100000">
                                          <p:val>
                                            <p:strVal val="#ppt_x"/>
                                          </p:val>
                                        </p:tav>
                                      </p:tavLst>
                                    </p:anim>
                                    <p:anim calcmode="lin" valueType="num">
                                      <p:cBhvr>
                                        <p:cTn id="11" dur="500" fill="hold"/>
                                        <p:tgtEl>
                                          <p:spTgt spid="198677"/>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98678"/>
                                        </p:tgtEl>
                                        <p:attrNameLst>
                                          <p:attrName>style.visibility</p:attrName>
                                        </p:attrNameLst>
                                      </p:cBhvr>
                                      <p:to>
                                        <p:strVal val="visible"/>
                                      </p:to>
                                    </p:set>
                                    <p:anim calcmode="lin" valueType="num">
                                      <p:cBhvr>
                                        <p:cTn id="15" dur="500" fill="hold"/>
                                        <p:tgtEl>
                                          <p:spTgt spid="198678"/>
                                        </p:tgtEl>
                                        <p:attrNameLst>
                                          <p:attrName>ppt_w</p:attrName>
                                        </p:attrNameLst>
                                      </p:cBhvr>
                                      <p:tavLst>
                                        <p:tav tm="0">
                                          <p:val>
                                            <p:fltVal val="0"/>
                                          </p:val>
                                        </p:tav>
                                        <p:tav tm="100000">
                                          <p:val>
                                            <p:strVal val="#ppt_w"/>
                                          </p:val>
                                        </p:tav>
                                      </p:tavLst>
                                    </p:anim>
                                    <p:anim calcmode="lin" valueType="num">
                                      <p:cBhvr>
                                        <p:cTn id="16" dur="500" fill="hold"/>
                                        <p:tgtEl>
                                          <p:spTgt spid="198678"/>
                                        </p:tgtEl>
                                        <p:attrNameLst>
                                          <p:attrName>ppt_h</p:attrName>
                                        </p:attrNameLst>
                                      </p:cBhvr>
                                      <p:tavLst>
                                        <p:tav tm="0">
                                          <p:val>
                                            <p:fltVal val="0"/>
                                          </p:val>
                                        </p:tav>
                                        <p:tav tm="100000">
                                          <p:val>
                                            <p:strVal val="#ppt_h"/>
                                          </p:val>
                                        </p:tav>
                                      </p:tavLst>
                                    </p:anim>
                                    <p:animEffect transition="in" filter="fade">
                                      <p:cBhvr>
                                        <p:cTn id="17" dur="500"/>
                                        <p:tgtEl>
                                          <p:spTgt spid="198678"/>
                                        </p:tgtEl>
                                      </p:cBhvr>
                                    </p:animEffect>
                                    <p:anim calcmode="lin" valueType="num">
                                      <p:cBhvr>
                                        <p:cTn id="18" dur="500" fill="hold"/>
                                        <p:tgtEl>
                                          <p:spTgt spid="198678"/>
                                        </p:tgtEl>
                                        <p:attrNameLst>
                                          <p:attrName>ppt_x</p:attrName>
                                        </p:attrNameLst>
                                      </p:cBhvr>
                                      <p:tavLst>
                                        <p:tav tm="0">
                                          <p:val>
                                            <p:fltVal val="0.5"/>
                                          </p:val>
                                        </p:tav>
                                        <p:tav tm="100000">
                                          <p:val>
                                            <p:strVal val="#ppt_x"/>
                                          </p:val>
                                        </p:tav>
                                      </p:tavLst>
                                    </p:anim>
                                    <p:anim calcmode="lin" valueType="num">
                                      <p:cBhvr>
                                        <p:cTn id="19" dur="500" fill="hold"/>
                                        <p:tgtEl>
                                          <p:spTgt spid="19867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98680"/>
                                        </p:tgtEl>
                                        <p:attrNameLst>
                                          <p:attrName>style.visibility</p:attrName>
                                        </p:attrNameLst>
                                      </p:cBhvr>
                                      <p:to>
                                        <p:strVal val="visible"/>
                                      </p:to>
                                    </p:set>
                                    <p:anim calcmode="lin" valueType="num">
                                      <p:cBhvr>
                                        <p:cTn id="23" dur="500" fill="hold"/>
                                        <p:tgtEl>
                                          <p:spTgt spid="198680"/>
                                        </p:tgtEl>
                                        <p:attrNameLst>
                                          <p:attrName>ppt_w</p:attrName>
                                        </p:attrNameLst>
                                      </p:cBhvr>
                                      <p:tavLst>
                                        <p:tav tm="0">
                                          <p:val>
                                            <p:fltVal val="0"/>
                                          </p:val>
                                        </p:tav>
                                        <p:tav tm="100000">
                                          <p:val>
                                            <p:strVal val="#ppt_w"/>
                                          </p:val>
                                        </p:tav>
                                      </p:tavLst>
                                    </p:anim>
                                    <p:anim calcmode="lin" valueType="num">
                                      <p:cBhvr>
                                        <p:cTn id="24" dur="500" fill="hold"/>
                                        <p:tgtEl>
                                          <p:spTgt spid="198680"/>
                                        </p:tgtEl>
                                        <p:attrNameLst>
                                          <p:attrName>ppt_h</p:attrName>
                                        </p:attrNameLst>
                                      </p:cBhvr>
                                      <p:tavLst>
                                        <p:tav tm="0">
                                          <p:val>
                                            <p:fltVal val="0"/>
                                          </p:val>
                                        </p:tav>
                                        <p:tav tm="100000">
                                          <p:val>
                                            <p:strVal val="#ppt_h"/>
                                          </p:val>
                                        </p:tav>
                                      </p:tavLst>
                                    </p:anim>
                                    <p:animEffect transition="in" filter="fade">
                                      <p:cBhvr>
                                        <p:cTn id="25" dur="500"/>
                                        <p:tgtEl>
                                          <p:spTgt spid="198680"/>
                                        </p:tgtEl>
                                      </p:cBhvr>
                                    </p:animEffect>
                                    <p:anim calcmode="lin" valueType="num">
                                      <p:cBhvr>
                                        <p:cTn id="26" dur="500" fill="hold"/>
                                        <p:tgtEl>
                                          <p:spTgt spid="198680"/>
                                        </p:tgtEl>
                                        <p:attrNameLst>
                                          <p:attrName>ppt_x</p:attrName>
                                        </p:attrNameLst>
                                      </p:cBhvr>
                                      <p:tavLst>
                                        <p:tav tm="0">
                                          <p:val>
                                            <p:fltVal val="0.5"/>
                                          </p:val>
                                        </p:tav>
                                        <p:tav tm="100000">
                                          <p:val>
                                            <p:strVal val="#ppt_x"/>
                                          </p:val>
                                        </p:tav>
                                      </p:tavLst>
                                    </p:anim>
                                    <p:anim calcmode="lin" valueType="num">
                                      <p:cBhvr>
                                        <p:cTn id="27" dur="500" fill="hold"/>
                                        <p:tgtEl>
                                          <p:spTgt spid="198680"/>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198679"/>
                                        </p:tgtEl>
                                        <p:attrNameLst>
                                          <p:attrName>style.visibility</p:attrName>
                                        </p:attrNameLst>
                                      </p:cBhvr>
                                      <p:to>
                                        <p:strVal val="visible"/>
                                      </p:to>
                                    </p:set>
                                    <p:anim calcmode="lin" valueType="num">
                                      <p:cBhvr>
                                        <p:cTn id="31" dur="500" fill="hold"/>
                                        <p:tgtEl>
                                          <p:spTgt spid="198679"/>
                                        </p:tgtEl>
                                        <p:attrNameLst>
                                          <p:attrName>ppt_w</p:attrName>
                                        </p:attrNameLst>
                                      </p:cBhvr>
                                      <p:tavLst>
                                        <p:tav tm="0">
                                          <p:val>
                                            <p:fltVal val="0"/>
                                          </p:val>
                                        </p:tav>
                                        <p:tav tm="100000">
                                          <p:val>
                                            <p:strVal val="#ppt_w"/>
                                          </p:val>
                                        </p:tav>
                                      </p:tavLst>
                                    </p:anim>
                                    <p:anim calcmode="lin" valueType="num">
                                      <p:cBhvr>
                                        <p:cTn id="32" dur="500" fill="hold"/>
                                        <p:tgtEl>
                                          <p:spTgt spid="198679"/>
                                        </p:tgtEl>
                                        <p:attrNameLst>
                                          <p:attrName>ppt_h</p:attrName>
                                        </p:attrNameLst>
                                      </p:cBhvr>
                                      <p:tavLst>
                                        <p:tav tm="0">
                                          <p:val>
                                            <p:fltVal val="0"/>
                                          </p:val>
                                        </p:tav>
                                        <p:tav tm="100000">
                                          <p:val>
                                            <p:strVal val="#ppt_h"/>
                                          </p:val>
                                        </p:tav>
                                      </p:tavLst>
                                    </p:anim>
                                    <p:animEffect transition="in" filter="fade">
                                      <p:cBhvr>
                                        <p:cTn id="33" dur="500"/>
                                        <p:tgtEl>
                                          <p:spTgt spid="198679"/>
                                        </p:tgtEl>
                                      </p:cBhvr>
                                    </p:animEffect>
                                    <p:anim calcmode="lin" valueType="num">
                                      <p:cBhvr>
                                        <p:cTn id="34" dur="500" fill="hold"/>
                                        <p:tgtEl>
                                          <p:spTgt spid="198679"/>
                                        </p:tgtEl>
                                        <p:attrNameLst>
                                          <p:attrName>ppt_x</p:attrName>
                                        </p:attrNameLst>
                                      </p:cBhvr>
                                      <p:tavLst>
                                        <p:tav tm="0">
                                          <p:val>
                                            <p:fltVal val="0.5"/>
                                          </p:val>
                                        </p:tav>
                                        <p:tav tm="100000">
                                          <p:val>
                                            <p:strVal val="#ppt_x"/>
                                          </p:val>
                                        </p:tav>
                                      </p:tavLst>
                                    </p:anim>
                                    <p:anim calcmode="lin" valueType="num">
                                      <p:cBhvr>
                                        <p:cTn id="35" dur="500" fill="hold"/>
                                        <p:tgtEl>
                                          <p:spTgt spid="198679"/>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anim calcmode="lin" valueType="num">
                                      <p:cBhvr>
                                        <p:cTn id="42" dur="500" fill="hold"/>
                                        <p:tgtEl>
                                          <p:spTgt spid="33"/>
                                        </p:tgtEl>
                                        <p:attrNameLst>
                                          <p:attrName>ppt_x</p:attrName>
                                        </p:attrNameLst>
                                      </p:cBhvr>
                                      <p:tavLst>
                                        <p:tav tm="0">
                                          <p:val>
                                            <p:fltVal val="0.5"/>
                                          </p:val>
                                        </p:tav>
                                        <p:tav tm="100000">
                                          <p:val>
                                            <p:strVal val="#ppt_x"/>
                                          </p:val>
                                        </p:tav>
                                      </p:tavLst>
                                    </p:anim>
                                    <p:anim calcmode="lin" valueType="num">
                                      <p:cBhvr>
                                        <p:cTn id="43" dur="5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98677" grpId="0" animBg="1"/>
      <p:bldP spid="198678" grpId="0" animBg="1"/>
      <p:bldP spid="198680" grpId="0" animBg="1"/>
      <p:bldP spid="1986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915400" cy="685800"/>
          </a:xfrm>
        </p:spPr>
        <p:txBody>
          <a:bodyPr/>
          <a:lstStyle/>
          <a:p>
            <a:r>
              <a:rPr lang="en-US"/>
              <a:t>1. </a:t>
            </a:r>
            <a:r>
              <a:rPr lang="en-US">
                <a:latin typeface="Arial" pitchFamily="34" charset="0"/>
                <a:cs typeface="Arial" pitchFamily="34" charset="0"/>
              </a:rPr>
              <a:t>PHÂN LOẠI CÔNG VIỆC THEO THỨ TỰ ƯU TIÊN</a:t>
            </a:r>
            <a:endParaRPr lang="en-US"/>
          </a:p>
        </p:txBody>
      </p:sp>
      <p:sp>
        <p:nvSpPr>
          <p:cNvPr id="4" name="Footer Placeholder 3"/>
          <p:cNvSpPr>
            <a:spLocks noGrp="1"/>
          </p:cNvSpPr>
          <p:nvPr>
            <p:ph type="ftr" sz="quarter" idx="11"/>
          </p:nvPr>
        </p:nvSpPr>
        <p:spPr/>
        <p:txBody>
          <a:bodyPr/>
          <a:lstStyle/>
          <a:p>
            <a:endParaRPr lang="en-US"/>
          </a:p>
        </p:txBody>
      </p:sp>
      <p:grpSp>
        <p:nvGrpSpPr>
          <p:cNvPr id="5" name="Group 4"/>
          <p:cNvGrpSpPr/>
          <p:nvPr/>
        </p:nvGrpSpPr>
        <p:grpSpPr>
          <a:xfrm>
            <a:off x="362275" y="1502509"/>
            <a:ext cx="1951434" cy="1602820"/>
            <a:chOff x="731839" y="1502509"/>
            <a:chExt cx="1951434" cy="1951434"/>
          </a:xfrm>
        </p:grpSpPr>
        <p:pic>
          <p:nvPicPr>
            <p:cNvPr id="6" name="Picture 5"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7"/>
            <p:cNvSpPr txBox="1">
              <a:spLocks noChangeArrowheads="1"/>
            </p:cNvSpPr>
            <p:nvPr/>
          </p:nvSpPr>
          <p:spPr bwMode="black">
            <a:xfrm>
              <a:off x="1173906" y="1905000"/>
              <a:ext cx="1112094" cy="10117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baseline="0" smtClean="0"/>
                <a:t>Quan trọng</a:t>
              </a:r>
              <a:endParaRPr lang="en-US" sz="2400" b="1" baseline="0"/>
            </a:p>
          </p:txBody>
        </p:sp>
      </p:grpSp>
      <p:sp>
        <p:nvSpPr>
          <p:cNvPr id="8" name="AutoShape 2"/>
          <p:cNvSpPr>
            <a:spLocks noGrp="1" noChangeArrowheads="1"/>
          </p:cNvSpPr>
          <p:nvPr>
            <p:ph idx="1"/>
          </p:nvPr>
        </p:nvSpPr>
        <p:spPr bwMode="gray">
          <a:xfrm>
            <a:off x="2272144" y="1600199"/>
            <a:ext cx="6691746" cy="1505129"/>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p:spPr>
        <p:txBody>
          <a:bodyPr wrap="none" anchor="ctr"/>
          <a:lstStyle/>
          <a:p>
            <a:r>
              <a:rPr lang="en-US" smtClean="0"/>
              <a:t>Công việc quan trọng &amp; khẩn cấp</a:t>
            </a:r>
          </a:p>
          <a:p>
            <a:r>
              <a:rPr lang="en-US"/>
              <a:t>Công việc</a:t>
            </a:r>
            <a:r>
              <a:rPr lang="en-US" smtClean="0"/>
              <a:t> </a:t>
            </a:r>
            <a:r>
              <a:rPr lang="en-US"/>
              <a:t>quan </a:t>
            </a:r>
            <a:r>
              <a:rPr lang="en-US"/>
              <a:t>trọng </a:t>
            </a:r>
            <a:r>
              <a:rPr lang="en-US" smtClean="0"/>
              <a:t>&amp; không khẩn cấp</a:t>
            </a:r>
            <a:endParaRPr lang="en-US"/>
          </a:p>
        </p:txBody>
      </p:sp>
      <p:grpSp>
        <p:nvGrpSpPr>
          <p:cNvPr id="9" name="Group 8"/>
          <p:cNvGrpSpPr/>
          <p:nvPr/>
        </p:nvGrpSpPr>
        <p:grpSpPr>
          <a:xfrm>
            <a:off x="407069" y="3292565"/>
            <a:ext cx="1951434" cy="1602820"/>
            <a:chOff x="731839" y="1502509"/>
            <a:chExt cx="1951434" cy="1951434"/>
          </a:xfrm>
        </p:grpSpPr>
        <p:pic>
          <p:nvPicPr>
            <p:cNvPr id="10" name="Picture 9"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7"/>
            <p:cNvSpPr txBox="1">
              <a:spLocks noChangeArrowheads="1"/>
            </p:cNvSpPr>
            <p:nvPr/>
          </p:nvSpPr>
          <p:spPr bwMode="black">
            <a:xfrm>
              <a:off x="1173906" y="1905000"/>
              <a:ext cx="1112094" cy="10117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baseline="0" smtClean="0"/>
                <a:t>Khẩn</a:t>
              </a:r>
              <a:r>
                <a:rPr lang="en-US" sz="2400" b="1" smtClean="0"/>
                <a:t> cấp</a:t>
              </a:r>
              <a:endParaRPr lang="en-US" sz="2400" b="1" baseline="0"/>
            </a:p>
          </p:txBody>
        </p:sp>
      </p:grpSp>
      <p:sp>
        <p:nvSpPr>
          <p:cNvPr id="15" name="AutoShape 2"/>
          <p:cNvSpPr txBox="1">
            <a:spLocks noChangeArrowheads="1"/>
          </p:cNvSpPr>
          <p:nvPr/>
        </p:nvSpPr>
        <p:spPr bwMode="gray">
          <a:xfrm>
            <a:off x="2299854" y="3431671"/>
            <a:ext cx="6677890" cy="1463714"/>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a:lstStyle>
          <a:p>
            <a:endParaRPr lang="en-US" smtClean="0"/>
          </a:p>
          <a:p>
            <a:r>
              <a:rPr lang="en-US"/>
              <a:t>Công việc</a:t>
            </a:r>
            <a:r>
              <a:rPr lang="en-US" smtClean="0"/>
              <a:t> khẩn cấp &amp; không quan trọng</a:t>
            </a:r>
          </a:p>
          <a:p>
            <a:pPr marL="0" indent="0">
              <a:buNone/>
            </a:pPr>
            <a:endParaRPr lang="en-US"/>
          </a:p>
        </p:txBody>
      </p:sp>
      <p:grpSp>
        <p:nvGrpSpPr>
          <p:cNvPr id="16" name="Group 15"/>
          <p:cNvGrpSpPr/>
          <p:nvPr/>
        </p:nvGrpSpPr>
        <p:grpSpPr>
          <a:xfrm>
            <a:off x="407069" y="5047785"/>
            <a:ext cx="1951434" cy="1602820"/>
            <a:chOff x="731839" y="1502509"/>
            <a:chExt cx="1951434" cy="1951434"/>
          </a:xfrm>
        </p:grpSpPr>
        <p:pic>
          <p:nvPicPr>
            <p:cNvPr id="17" name="Picture 16"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7"/>
            <p:cNvSpPr txBox="1">
              <a:spLocks noChangeArrowheads="1"/>
            </p:cNvSpPr>
            <p:nvPr/>
          </p:nvSpPr>
          <p:spPr bwMode="black">
            <a:xfrm>
              <a:off x="1173906" y="1905000"/>
              <a:ext cx="1112094" cy="10117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1600" b="1" baseline="0" smtClean="0"/>
                <a:t> </a:t>
              </a:r>
              <a:r>
                <a:rPr lang="en-US" sz="2400" b="1" baseline="0" smtClean="0"/>
                <a:t>Tần</a:t>
              </a:r>
              <a:r>
                <a:rPr lang="en-US" sz="2400" b="1" smtClean="0"/>
                <a:t> suất</a:t>
              </a:r>
              <a:endParaRPr lang="en-US" sz="1600" b="1" baseline="0"/>
            </a:p>
          </p:txBody>
        </p:sp>
      </p:grpSp>
      <p:sp>
        <p:nvSpPr>
          <p:cNvPr id="25" name="AutoShape 2"/>
          <p:cNvSpPr txBox="1">
            <a:spLocks noChangeArrowheads="1"/>
          </p:cNvSpPr>
          <p:nvPr/>
        </p:nvSpPr>
        <p:spPr bwMode="gray">
          <a:xfrm>
            <a:off x="2275374" y="5062014"/>
            <a:ext cx="6677890" cy="1463714"/>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a:lstStyle>
          <a:p>
            <a:endParaRPr lang="en-US" smtClean="0"/>
          </a:p>
          <a:p>
            <a:r>
              <a:rPr lang="en-US" smtClean="0"/>
              <a:t>Công việc thường xuyên &amp; </a:t>
            </a:r>
          </a:p>
          <a:p>
            <a:pPr marL="0" indent="0">
              <a:buNone/>
            </a:pPr>
            <a:r>
              <a:rPr lang="en-US" smtClean="0"/>
              <a:t>            Công </a:t>
            </a:r>
            <a:r>
              <a:rPr lang="en-US"/>
              <a:t>việc</a:t>
            </a:r>
            <a:r>
              <a:rPr lang="en-US" smtClean="0"/>
              <a:t> không </a:t>
            </a:r>
            <a:r>
              <a:rPr lang="en-US"/>
              <a:t>thường </a:t>
            </a:r>
            <a:r>
              <a:rPr lang="en-US"/>
              <a:t>xuyên </a:t>
            </a:r>
            <a:r>
              <a:rPr lang="en-US" smtClean="0"/>
              <a:t>(sự vụ)</a:t>
            </a:r>
          </a:p>
          <a:p>
            <a:pPr marL="0" indent="0">
              <a:buNone/>
            </a:pPr>
            <a:endParaRPr lang="en-US"/>
          </a:p>
        </p:txBody>
      </p:sp>
    </p:spTree>
    <p:extLst>
      <p:ext uri="{BB962C8B-B14F-4D97-AF65-F5344CB8AC3E}">
        <p14:creationId xmlns:p14="http://schemas.microsoft.com/office/powerpoint/2010/main" val="104695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ipe(left)">
                                      <p:cBhvr>
                                        <p:cTn id="1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268826" y="1219200"/>
            <a:ext cx="4722775" cy="5410200"/>
            <a:chOff x="4268826" y="1295400"/>
            <a:chExt cx="4722775" cy="5410200"/>
          </a:xfrm>
        </p:grpSpPr>
        <p:sp>
          <p:nvSpPr>
            <p:cNvPr id="46083" name="AutoShape 3"/>
            <p:cNvSpPr>
              <a:spLocks noChangeArrowheads="1"/>
            </p:cNvSpPr>
            <p:nvPr/>
          </p:nvSpPr>
          <p:spPr bwMode="gray">
            <a:xfrm>
              <a:off x="4268826" y="1295400"/>
              <a:ext cx="4722775" cy="5410200"/>
            </a:xfrm>
            <a:prstGeom prst="roundRect">
              <a:avLst>
                <a:gd name="adj" fmla="val 8014"/>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2" name="TextBox 1"/>
            <p:cNvSpPr txBox="1"/>
            <p:nvPr/>
          </p:nvSpPr>
          <p:spPr>
            <a:xfrm>
              <a:off x="4268826" y="1518821"/>
              <a:ext cx="4722775" cy="2062103"/>
            </a:xfrm>
            <a:prstGeom prst="rect">
              <a:avLst/>
            </a:prstGeom>
            <a:noFill/>
          </p:spPr>
          <p:txBody>
            <a:bodyPr wrap="square" rtlCol="0">
              <a:spAutoFit/>
            </a:bodyPr>
            <a:lstStyle/>
            <a:p>
              <a:pPr algn="just"/>
              <a:r>
                <a:rPr lang="en-US" sz="3200" b="1" smtClean="0">
                  <a:solidFill>
                    <a:schemeClr val="tx2"/>
                  </a:solidFill>
                </a:rPr>
                <a:t>1. Theo </a:t>
              </a:r>
              <a:r>
                <a:rPr lang="en-US" sz="3200" b="1">
                  <a:solidFill>
                    <a:schemeClr val="tx2"/>
                  </a:solidFill>
                </a:rPr>
                <a:t>mức độ quan trọng</a:t>
              </a:r>
              <a:r>
                <a:rPr lang="en-US" sz="3200">
                  <a:solidFill>
                    <a:schemeClr val="tx2"/>
                  </a:solidFill>
                </a:rPr>
                <a:t>: Việc quan trọng và việc ít quan trọng</a:t>
              </a:r>
              <a:endParaRPr lang="en-US" sz="3200" dirty="0">
                <a:solidFill>
                  <a:schemeClr val="tx2"/>
                </a:solidFill>
              </a:endParaRPr>
            </a:p>
          </p:txBody>
        </p:sp>
      </p:grpSp>
      <p:sp>
        <p:nvSpPr>
          <p:cNvPr id="46084" name="AutoShape 4"/>
          <p:cNvSpPr>
            <a:spLocks noChangeArrowheads="1"/>
          </p:cNvSpPr>
          <p:nvPr/>
        </p:nvSpPr>
        <p:spPr bwMode="gray">
          <a:xfrm>
            <a:off x="5532094" y="1466850"/>
            <a:ext cx="3342440" cy="4169680"/>
          </a:xfrm>
          <a:prstGeom prst="roundRect">
            <a:avLst>
              <a:gd name="adj" fmla="val 7912"/>
            </a:avLst>
          </a:prstGeom>
          <a:noFill/>
          <a:ln>
            <a:noFill/>
          </a:ln>
          <a:effectLst/>
          <a:extLst>
            <a:ext uri="{909E8E84-426E-40DD-AFC4-6F175D3DCCD1}">
              <a14:hiddenFill xmlns:a14="http://schemas.microsoft.com/office/drawing/2010/main">
                <a:gradFill rotWithShape="1">
                  <a:gsLst>
                    <a:gs pos="0">
                      <a:schemeClr val="accent1">
                        <a:gamma/>
                        <a:tint val="38039"/>
                        <a:invGamma/>
                      </a:schemeClr>
                    </a:gs>
                    <a:gs pos="100000">
                      <a:schemeClr val="accent1">
                        <a:alpha val="50000"/>
                      </a:schemeClr>
                    </a:gs>
                  </a:gsLst>
                  <a:lin ang="5400000" scaled="1"/>
                </a:gra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4" name="Group 3"/>
          <p:cNvGrpSpPr/>
          <p:nvPr/>
        </p:nvGrpSpPr>
        <p:grpSpPr>
          <a:xfrm>
            <a:off x="4267200" y="1219200"/>
            <a:ext cx="4722775" cy="5410200"/>
            <a:chOff x="4267200" y="1295400"/>
            <a:chExt cx="4722775" cy="5410200"/>
          </a:xfrm>
          <a:solidFill>
            <a:schemeClr val="accent1"/>
          </a:solidFill>
        </p:grpSpPr>
        <p:sp>
          <p:nvSpPr>
            <p:cNvPr id="5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4" name="TextBox 53"/>
            <p:cNvSpPr txBox="1"/>
            <p:nvPr/>
          </p:nvSpPr>
          <p:spPr>
            <a:xfrm>
              <a:off x="4455291" y="1442621"/>
              <a:ext cx="4343400" cy="2554545"/>
            </a:xfrm>
            <a:prstGeom prst="rect">
              <a:avLst/>
            </a:prstGeom>
            <a:grpFill/>
          </p:spPr>
          <p:txBody>
            <a:bodyPr wrap="square" rtlCol="0">
              <a:spAutoFit/>
            </a:bodyPr>
            <a:lstStyle/>
            <a:p>
              <a:pPr algn="just"/>
              <a:r>
                <a:rPr lang="en-US" sz="3200" b="1" smtClean="0">
                  <a:solidFill>
                    <a:schemeClr val="tx2"/>
                  </a:solidFill>
                </a:rPr>
                <a:t>2. Theo </a:t>
              </a:r>
              <a:r>
                <a:rPr lang="en-US" sz="3200" b="1">
                  <a:solidFill>
                    <a:schemeClr val="tx2"/>
                  </a:solidFill>
                </a:rPr>
                <a:t>mức độ khẩn cấp</a:t>
              </a:r>
              <a:r>
                <a:rPr lang="en-US" sz="3200">
                  <a:solidFill>
                    <a:schemeClr val="tx2"/>
                  </a:solidFill>
                </a:rPr>
                <a:t>: Việc cần làm ngay và việc còn nhiều thời gian để giải quyết</a:t>
              </a:r>
              <a:endParaRPr lang="en-US" sz="3200" dirty="0">
                <a:solidFill>
                  <a:schemeClr val="tx2"/>
                </a:solidFill>
              </a:endParaRPr>
            </a:p>
          </p:txBody>
        </p:sp>
      </p:grpSp>
      <p:grpSp>
        <p:nvGrpSpPr>
          <p:cNvPr id="56" name="Group 55"/>
          <p:cNvGrpSpPr/>
          <p:nvPr/>
        </p:nvGrpSpPr>
        <p:grpSpPr>
          <a:xfrm>
            <a:off x="4268825" y="1219200"/>
            <a:ext cx="4722775" cy="5410200"/>
            <a:chOff x="4267200" y="1295400"/>
            <a:chExt cx="4722775" cy="5410200"/>
          </a:xfrm>
          <a:solidFill>
            <a:schemeClr val="accent2">
              <a:lumMod val="75000"/>
            </a:schemeClr>
          </a:solidFill>
        </p:grpSpPr>
        <p:sp>
          <p:nvSpPr>
            <p:cNvPr id="57"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8" name="TextBox 57"/>
            <p:cNvSpPr txBox="1"/>
            <p:nvPr/>
          </p:nvSpPr>
          <p:spPr>
            <a:xfrm>
              <a:off x="4495801" y="1442621"/>
              <a:ext cx="4343400" cy="5016758"/>
            </a:xfrm>
            <a:prstGeom prst="rect">
              <a:avLst/>
            </a:prstGeom>
            <a:grpFill/>
          </p:spPr>
          <p:txBody>
            <a:bodyPr wrap="square" rtlCol="0">
              <a:spAutoFit/>
            </a:bodyPr>
            <a:lstStyle/>
            <a:p>
              <a:pPr algn="just"/>
              <a:r>
                <a:rPr lang="en-US" sz="3200" b="1" smtClean="0">
                  <a:solidFill>
                    <a:schemeClr val="tx2"/>
                  </a:solidFill>
                </a:rPr>
                <a:t>3.Theo </a:t>
              </a:r>
              <a:r>
                <a:rPr lang="en-US" sz="3200" b="1">
                  <a:solidFill>
                    <a:schemeClr val="tx2"/>
                  </a:solidFill>
                </a:rPr>
                <a:t>tần suất</a:t>
              </a:r>
              <a:r>
                <a:rPr lang="en-US" sz="3200">
                  <a:solidFill>
                    <a:schemeClr val="tx2"/>
                  </a:solidFill>
                </a:rPr>
                <a:t>: Việc thường xuyên và việc không thường xuyên (sự vụ), nếu công việc sự vụ chiếm đến 50% trở lên thì bạn nên xem xét lại vị trí việc làm của bạn)</a:t>
              </a:r>
              <a:endParaRPr lang="en-US" sz="3200" dirty="0">
                <a:solidFill>
                  <a:schemeClr val="tx2"/>
                </a:solidFill>
              </a:endParaRPr>
            </a:p>
          </p:txBody>
        </p:sp>
      </p:grpSp>
      <p:grpSp>
        <p:nvGrpSpPr>
          <p:cNvPr id="59" name="Group 58"/>
          <p:cNvGrpSpPr/>
          <p:nvPr/>
        </p:nvGrpSpPr>
        <p:grpSpPr>
          <a:xfrm>
            <a:off x="4268826" y="1219200"/>
            <a:ext cx="4722775" cy="5410200"/>
            <a:chOff x="2593143" y="1295400"/>
            <a:chExt cx="4722775" cy="5410200"/>
          </a:xfrm>
          <a:solidFill>
            <a:schemeClr val="accent2">
              <a:lumMod val="60000"/>
              <a:lumOff val="40000"/>
            </a:schemeClr>
          </a:solidFill>
        </p:grpSpPr>
        <p:sp>
          <p:nvSpPr>
            <p:cNvPr id="60" name="AutoShape 3"/>
            <p:cNvSpPr>
              <a:spLocks noChangeArrowheads="1"/>
            </p:cNvSpPr>
            <p:nvPr/>
          </p:nvSpPr>
          <p:spPr bwMode="gray">
            <a:xfrm>
              <a:off x="2593143"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1" name="TextBox 60"/>
            <p:cNvSpPr txBox="1"/>
            <p:nvPr/>
          </p:nvSpPr>
          <p:spPr>
            <a:xfrm>
              <a:off x="2821744" y="1442621"/>
              <a:ext cx="4343400" cy="2554545"/>
            </a:xfrm>
            <a:prstGeom prst="rect">
              <a:avLst/>
            </a:prstGeom>
            <a:grpFill/>
          </p:spPr>
          <p:txBody>
            <a:bodyPr wrap="square" rtlCol="0">
              <a:spAutoFit/>
            </a:bodyPr>
            <a:lstStyle/>
            <a:p>
              <a:pPr algn="just"/>
              <a:r>
                <a:rPr lang="en-US" sz="3200" b="1" smtClean="0">
                  <a:solidFill>
                    <a:schemeClr val="tx2"/>
                  </a:solidFill>
                </a:rPr>
                <a:t>4. Công </a:t>
              </a:r>
              <a:r>
                <a:rPr lang="en-US" sz="3200" b="1">
                  <a:solidFill>
                    <a:schemeClr val="tx2"/>
                  </a:solidFill>
                </a:rPr>
                <a:t>việc quan trọng và khẩn cấp</a:t>
              </a:r>
              <a:r>
                <a:rPr lang="en-US" sz="3200">
                  <a:solidFill>
                    <a:schemeClr val="tx2"/>
                  </a:solidFill>
                </a:rPr>
                <a:t>: Phải làm ngay sau khi được giao việc </a:t>
              </a:r>
              <a:endParaRPr lang="en-US" sz="3200" dirty="0">
                <a:solidFill>
                  <a:schemeClr val="tx2"/>
                </a:solidFill>
              </a:endParaRPr>
            </a:p>
          </p:txBody>
        </p:sp>
      </p:grpSp>
      <p:grpSp>
        <p:nvGrpSpPr>
          <p:cNvPr id="62" name="Group 61"/>
          <p:cNvGrpSpPr/>
          <p:nvPr/>
        </p:nvGrpSpPr>
        <p:grpSpPr>
          <a:xfrm>
            <a:off x="4267200" y="1219200"/>
            <a:ext cx="4710075" cy="5410200"/>
            <a:chOff x="4267200" y="1295400"/>
            <a:chExt cx="4722775" cy="5410200"/>
          </a:xfrm>
          <a:solidFill>
            <a:schemeClr val="accent2">
              <a:lumMod val="40000"/>
              <a:lumOff val="60000"/>
            </a:schemeClr>
          </a:solidFill>
        </p:grpSpPr>
        <p:sp>
          <p:nvSpPr>
            <p:cNvPr id="6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4" name="TextBox 63"/>
            <p:cNvSpPr txBox="1"/>
            <p:nvPr/>
          </p:nvSpPr>
          <p:spPr>
            <a:xfrm>
              <a:off x="4420011" y="1442621"/>
              <a:ext cx="4495188" cy="3539430"/>
            </a:xfrm>
            <a:prstGeom prst="rect">
              <a:avLst/>
            </a:prstGeom>
            <a:grpFill/>
          </p:spPr>
          <p:txBody>
            <a:bodyPr wrap="square" rtlCol="0">
              <a:spAutoFit/>
            </a:bodyPr>
            <a:lstStyle/>
            <a:p>
              <a:pPr algn="just"/>
              <a:r>
                <a:rPr lang="en-US" sz="3200" b="1" smtClean="0">
                  <a:solidFill>
                    <a:schemeClr val="tx2"/>
                  </a:solidFill>
                </a:rPr>
                <a:t>5. Công </a:t>
              </a:r>
              <a:r>
                <a:rPr lang="en-US" sz="3200" b="1">
                  <a:solidFill>
                    <a:schemeClr val="tx2"/>
                  </a:solidFill>
                </a:rPr>
                <a:t>việc quan trọng nhưng không khẩn cấp</a:t>
              </a:r>
              <a:r>
                <a:rPr lang="en-US" sz="3200">
                  <a:solidFill>
                    <a:schemeClr val="tx2"/>
                  </a:solidFill>
                </a:rPr>
                <a:t>: Chắc chắn phải làm, nhưng theo một kế hoạch có lộ trình cụ thể</a:t>
              </a:r>
              <a:endParaRPr lang="en-US" sz="3200" dirty="0">
                <a:solidFill>
                  <a:schemeClr val="tx2"/>
                </a:solidFill>
              </a:endParaRPr>
            </a:p>
          </p:txBody>
        </p:sp>
      </p:grpSp>
      <p:grpSp>
        <p:nvGrpSpPr>
          <p:cNvPr id="66" name="Group 65"/>
          <p:cNvGrpSpPr/>
          <p:nvPr/>
        </p:nvGrpSpPr>
        <p:grpSpPr>
          <a:xfrm>
            <a:off x="4241800" y="1219200"/>
            <a:ext cx="4735475" cy="5410200"/>
            <a:chOff x="3809187" y="1295400"/>
            <a:chExt cx="4735475" cy="5410200"/>
          </a:xfrm>
          <a:solidFill>
            <a:schemeClr val="accent1">
              <a:lumMod val="75000"/>
            </a:schemeClr>
          </a:solidFill>
        </p:grpSpPr>
        <p:sp>
          <p:nvSpPr>
            <p:cNvPr id="67" name="AutoShape 3"/>
            <p:cNvSpPr>
              <a:spLocks noChangeArrowheads="1"/>
            </p:cNvSpPr>
            <p:nvPr/>
          </p:nvSpPr>
          <p:spPr bwMode="gray">
            <a:xfrm>
              <a:off x="3809187"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8" name="TextBox 67"/>
            <p:cNvSpPr txBox="1"/>
            <p:nvPr/>
          </p:nvSpPr>
          <p:spPr>
            <a:xfrm>
              <a:off x="3821887" y="1530727"/>
              <a:ext cx="4722775" cy="3046988"/>
            </a:xfrm>
            <a:prstGeom prst="rect">
              <a:avLst/>
            </a:prstGeom>
            <a:grpFill/>
          </p:spPr>
          <p:txBody>
            <a:bodyPr wrap="square" rtlCol="0">
              <a:spAutoFit/>
            </a:bodyPr>
            <a:lstStyle/>
            <a:p>
              <a:pPr algn="just"/>
              <a:r>
                <a:rPr lang="en-US" sz="3200" b="1" smtClean="0">
                  <a:solidFill>
                    <a:schemeClr val="tx2"/>
                  </a:solidFill>
                </a:rPr>
                <a:t>6. Công </a:t>
              </a:r>
              <a:r>
                <a:rPr lang="en-US" sz="3200" b="1">
                  <a:solidFill>
                    <a:schemeClr val="tx2"/>
                  </a:solidFill>
                </a:rPr>
                <a:t>việc khẩn cấp nhưng không quan trọng</a:t>
              </a:r>
              <a:r>
                <a:rPr lang="en-US" sz="3200">
                  <a:solidFill>
                    <a:schemeClr val="tx2"/>
                  </a:solidFill>
                </a:rPr>
                <a:t>: Cần làm ngay, nhưng không ảnh hưởng nhiều đến công việc chung</a:t>
              </a:r>
              <a:endParaRPr lang="en-US" sz="3200" dirty="0">
                <a:solidFill>
                  <a:schemeClr val="tx2"/>
                </a:solidFill>
              </a:endParaRPr>
            </a:p>
          </p:txBody>
        </p:sp>
      </p:grpSp>
      <p:grpSp>
        <p:nvGrpSpPr>
          <p:cNvPr id="76" name="Group 75"/>
          <p:cNvGrpSpPr/>
          <p:nvPr/>
        </p:nvGrpSpPr>
        <p:grpSpPr>
          <a:xfrm>
            <a:off x="4268825" y="1219200"/>
            <a:ext cx="4722775" cy="5410200"/>
            <a:chOff x="3809187" y="1295400"/>
            <a:chExt cx="4722775" cy="5410200"/>
          </a:xfrm>
          <a:solidFill>
            <a:schemeClr val="accent1">
              <a:lumMod val="60000"/>
              <a:lumOff val="40000"/>
            </a:schemeClr>
          </a:solidFill>
        </p:grpSpPr>
        <p:sp>
          <p:nvSpPr>
            <p:cNvPr id="77" name="AutoShape 3"/>
            <p:cNvSpPr>
              <a:spLocks noChangeArrowheads="1"/>
            </p:cNvSpPr>
            <p:nvPr/>
          </p:nvSpPr>
          <p:spPr bwMode="gray">
            <a:xfrm>
              <a:off x="3809187" y="1295400"/>
              <a:ext cx="4722775" cy="5410200"/>
            </a:xfrm>
            <a:prstGeom prst="roundRect">
              <a:avLst>
                <a:gd name="adj" fmla="val 8014"/>
              </a:avLst>
            </a:prstGeom>
            <a:grpFill/>
            <a:ln>
              <a:no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78" name="TextBox 77"/>
            <p:cNvSpPr txBox="1"/>
            <p:nvPr/>
          </p:nvSpPr>
          <p:spPr>
            <a:xfrm>
              <a:off x="3861469" y="1530727"/>
              <a:ext cx="4483173" cy="5016758"/>
            </a:xfrm>
            <a:prstGeom prst="rect">
              <a:avLst/>
            </a:prstGeom>
            <a:grpFill/>
            <a:ln>
              <a:noFill/>
            </a:ln>
          </p:spPr>
          <p:txBody>
            <a:bodyPr wrap="square" rtlCol="0">
              <a:spAutoFit/>
            </a:bodyPr>
            <a:lstStyle/>
            <a:p>
              <a:pPr algn="just"/>
              <a:r>
                <a:rPr lang="en-US" sz="3200" smtClean="0">
                  <a:solidFill>
                    <a:schemeClr val="tx2"/>
                  </a:solidFill>
                </a:rPr>
                <a:t>7. Việc </a:t>
              </a:r>
              <a:r>
                <a:rPr lang="en-US" sz="3200">
                  <a:solidFill>
                    <a:schemeClr val="tx2"/>
                  </a:solidFill>
                </a:rPr>
                <a:t>thường xuyên và không thường xuyên có thứ tự ưu tiên sau công việc quan trọng và khẩn cấp, thực hiện việc nào trước còn tùy thuộc vào thời hạn giải quyết của từng việc. </a:t>
              </a:r>
              <a:endParaRPr lang="en-US" sz="3200" dirty="0">
                <a:solidFill>
                  <a:schemeClr val="tx2"/>
                </a:solidFill>
              </a:endParaRPr>
            </a:p>
          </p:txBody>
        </p:sp>
      </p:grpSp>
      <p:grpSp>
        <p:nvGrpSpPr>
          <p:cNvPr id="79" name="Group 78"/>
          <p:cNvGrpSpPr/>
          <p:nvPr/>
        </p:nvGrpSpPr>
        <p:grpSpPr>
          <a:xfrm>
            <a:off x="4267200" y="1219200"/>
            <a:ext cx="4695820" cy="5410200"/>
            <a:chOff x="3780444" y="1295400"/>
            <a:chExt cx="4722774" cy="5410200"/>
          </a:xfrm>
          <a:solidFill>
            <a:schemeClr val="accent1">
              <a:lumMod val="40000"/>
              <a:lumOff val="60000"/>
            </a:schemeClr>
          </a:solidFill>
        </p:grpSpPr>
        <p:sp>
          <p:nvSpPr>
            <p:cNvPr id="80" name="AutoShape 3"/>
            <p:cNvSpPr>
              <a:spLocks noChangeArrowheads="1"/>
            </p:cNvSpPr>
            <p:nvPr/>
          </p:nvSpPr>
          <p:spPr bwMode="gray">
            <a:xfrm>
              <a:off x="3780444" y="1295400"/>
              <a:ext cx="4722774" cy="5410200"/>
            </a:xfrm>
            <a:prstGeom prst="roundRect">
              <a:avLst>
                <a:gd name="adj" fmla="val 8014"/>
              </a:avLst>
            </a:prstGeom>
            <a:grpFill/>
            <a:ln>
              <a:solidFill>
                <a:schemeClr val="tx2">
                  <a:lumMod val="65000"/>
                  <a:lumOff val="3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1" name="TextBox 80"/>
            <p:cNvSpPr txBox="1"/>
            <p:nvPr/>
          </p:nvSpPr>
          <p:spPr>
            <a:xfrm>
              <a:off x="4008640" y="1598397"/>
              <a:ext cx="4334926" cy="4524315"/>
            </a:xfrm>
            <a:prstGeom prst="rect">
              <a:avLst/>
            </a:prstGeom>
            <a:grpFill/>
          </p:spPr>
          <p:txBody>
            <a:bodyPr wrap="square" rtlCol="0">
              <a:spAutoFit/>
            </a:bodyPr>
            <a:lstStyle/>
            <a:p>
              <a:pPr algn="just"/>
              <a:r>
                <a:rPr lang="en-US" sz="3200" smtClean="0">
                  <a:solidFill>
                    <a:schemeClr val="tx2"/>
                  </a:solidFill>
                </a:rPr>
                <a:t>8. Có </a:t>
              </a:r>
              <a:r>
                <a:rPr lang="en-US" sz="3200">
                  <a:solidFill>
                    <a:schemeClr val="tx2"/>
                  </a:solidFill>
                </a:rPr>
                <a:t>thể tách một công việc lớn thành nhiều việc khác nhau theo một lộ trình, từ đó xác định cách giải quyết công việc sẽ rõ ràng và dễ dàng hơn </a:t>
              </a:r>
              <a:endParaRPr lang="en-US" sz="3200" dirty="0">
                <a:solidFill>
                  <a:schemeClr val="tx2"/>
                </a:solidFill>
              </a:endParaRPr>
            </a:p>
          </p:txBody>
        </p:sp>
      </p:grpSp>
      <p:grpSp>
        <p:nvGrpSpPr>
          <p:cNvPr id="82" name="Group 81"/>
          <p:cNvGrpSpPr/>
          <p:nvPr/>
        </p:nvGrpSpPr>
        <p:grpSpPr>
          <a:xfrm>
            <a:off x="4281491" y="1219200"/>
            <a:ext cx="4710109" cy="5410200"/>
            <a:chOff x="3809187" y="1295400"/>
            <a:chExt cx="4722775" cy="5410200"/>
          </a:xfrm>
          <a:solidFill>
            <a:schemeClr val="accent1">
              <a:lumMod val="40000"/>
              <a:lumOff val="60000"/>
            </a:schemeClr>
          </a:solidFill>
        </p:grpSpPr>
        <p:sp>
          <p:nvSpPr>
            <p:cNvPr id="83" name="AutoShape 3"/>
            <p:cNvSpPr>
              <a:spLocks noChangeArrowheads="1"/>
            </p:cNvSpPr>
            <p:nvPr/>
          </p:nvSpPr>
          <p:spPr bwMode="gray">
            <a:xfrm>
              <a:off x="3809187" y="1295400"/>
              <a:ext cx="4722775" cy="5410200"/>
            </a:xfrm>
            <a:prstGeom prst="roundRect">
              <a:avLst>
                <a:gd name="adj" fmla="val 8014"/>
              </a:avLst>
            </a:prstGeom>
            <a:grpFill/>
            <a:ln>
              <a:solidFill>
                <a:schemeClr val="bg2">
                  <a:lumMod val="7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4" name="TextBox 83"/>
            <p:cNvSpPr txBox="1"/>
            <p:nvPr/>
          </p:nvSpPr>
          <p:spPr>
            <a:xfrm>
              <a:off x="4038402" y="1524000"/>
              <a:ext cx="4355080" cy="4708981"/>
            </a:xfrm>
            <a:prstGeom prst="rect">
              <a:avLst/>
            </a:prstGeom>
            <a:grpFill/>
            <a:ln>
              <a:noFill/>
            </a:ln>
          </p:spPr>
          <p:txBody>
            <a:bodyPr wrap="square" rtlCol="0">
              <a:spAutoFit/>
            </a:bodyPr>
            <a:lstStyle/>
            <a:p>
              <a:pPr algn="just"/>
              <a:r>
                <a:rPr lang="en-US" sz="3000" smtClean="0">
                  <a:solidFill>
                    <a:schemeClr val="tx2"/>
                  </a:solidFill>
                </a:rPr>
                <a:t>9. Phải </a:t>
              </a:r>
              <a:r>
                <a:rPr lang="en-US" sz="3000">
                  <a:solidFill>
                    <a:schemeClr val="tx2"/>
                  </a:solidFill>
                </a:rPr>
                <a:t>xác định rõ những công việc nào không khẩn cấp và không quan trọng để không sa đà vào chúng, tiếc là nhiều người trong chúng ta rất mất thời gian với những công việc này chỉ vì chúng dễ làm</a:t>
              </a:r>
              <a:endParaRPr lang="en-US" sz="3000" dirty="0">
                <a:solidFill>
                  <a:schemeClr val="tx2"/>
                </a:solidFill>
              </a:endParaRPr>
            </a:p>
          </p:txBody>
        </p:sp>
      </p:grpSp>
      <p:grpSp>
        <p:nvGrpSpPr>
          <p:cNvPr id="85" name="Group 84"/>
          <p:cNvGrpSpPr/>
          <p:nvPr/>
        </p:nvGrpSpPr>
        <p:grpSpPr>
          <a:xfrm>
            <a:off x="4268825" y="1219200"/>
            <a:ext cx="4722775" cy="5498306"/>
            <a:chOff x="3809187" y="1295400"/>
            <a:chExt cx="4735475" cy="5498306"/>
          </a:xfrm>
          <a:solidFill>
            <a:schemeClr val="bg2">
              <a:lumMod val="50000"/>
            </a:schemeClr>
          </a:solidFill>
        </p:grpSpPr>
        <p:sp>
          <p:nvSpPr>
            <p:cNvPr id="86" name="AutoShape 3"/>
            <p:cNvSpPr>
              <a:spLocks noChangeArrowheads="1"/>
            </p:cNvSpPr>
            <p:nvPr/>
          </p:nvSpPr>
          <p:spPr bwMode="gray">
            <a:xfrm>
              <a:off x="3809187" y="1295400"/>
              <a:ext cx="4722775" cy="5410200"/>
            </a:xfrm>
            <a:prstGeom prst="roundRect">
              <a:avLst>
                <a:gd name="adj" fmla="val 8014"/>
              </a:avLst>
            </a:prstGeom>
            <a:solidFill>
              <a:schemeClr val="accent1">
                <a:lumMod val="20000"/>
                <a:lumOff val="80000"/>
              </a:schemeClr>
            </a:solidFill>
            <a:ln>
              <a:solidFill>
                <a:schemeClr val="tx2">
                  <a:lumMod val="50000"/>
                  <a:lumOff val="50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7" name="TextBox 86"/>
            <p:cNvSpPr txBox="1"/>
            <p:nvPr/>
          </p:nvSpPr>
          <p:spPr>
            <a:xfrm>
              <a:off x="3821887" y="1530727"/>
              <a:ext cx="4722775" cy="5262979"/>
            </a:xfrm>
            <a:prstGeom prst="rect">
              <a:avLst/>
            </a:prstGeom>
            <a:noFill/>
          </p:spPr>
          <p:txBody>
            <a:bodyPr wrap="square" rtlCol="0">
              <a:spAutoFit/>
            </a:bodyPr>
            <a:lstStyle/>
            <a:p>
              <a:pPr algn="just"/>
              <a:r>
                <a:rPr lang="en-US" sz="2800" smtClean="0">
                  <a:solidFill>
                    <a:schemeClr val="tx2"/>
                  </a:solidFill>
                </a:rPr>
                <a:t>Phân </a:t>
              </a:r>
              <a:r>
                <a:rPr lang="en-US" sz="2800">
                  <a:solidFill>
                    <a:schemeClr val="tx2"/>
                  </a:solidFill>
                </a:rPr>
                <a:t>loại công việc có thể hơi khó đối với các bạn chưa từng làm việc này, nhưng nếu tự rèn luyện thành thói quen, bạn sẽ phân loại và sắp xếp việc rất nhanh, ngày càng phân loại chính xác, giúp bạn giải quyết chúng một cách khoa học và tiết kiệm thời gian đáng kể </a:t>
              </a:r>
              <a:endParaRPr lang="en-US" sz="2800" dirty="0">
                <a:solidFill>
                  <a:schemeClr val="tx2"/>
                </a:solidFill>
              </a:endParaRPr>
            </a:p>
          </p:txBody>
        </p:sp>
      </p:grpSp>
      <p:sp>
        <p:nvSpPr>
          <p:cNvPr id="46093" name="AutoShape 13"/>
          <p:cNvSpPr>
            <a:spLocks noChangeArrowheads="1"/>
          </p:cNvSpPr>
          <p:nvPr/>
        </p:nvSpPr>
        <p:spPr bwMode="gray">
          <a:xfrm>
            <a:off x="228602" y="1129843"/>
            <a:ext cx="2741774" cy="5651957"/>
          </a:xfrm>
          <a:prstGeom prst="roundRect">
            <a:avLst>
              <a:gd name="adj" fmla="val 8014"/>
            </a:avLst>
          </a:prstGeom>
          <a:solidFill>
            <a:schemeClr val="bg1">
              <a:lumMod val="85000"/>
            </a:schemeClr>
          </a:solidFill>
          <a:ln w="9525">
            <a:solidFill>
              <a:schemeClr val="accent2"/>
            </a:solidFill>
            <a:round/>
            <a:headEnd/>
            <a:tailEnd/>
          </a:ln>
          <a:effectLst/>
        </p:spPr>
        <p:txBody>
          <a:bodyPr wrap="none" anchor="ctr"/>
          <a:lstStyle/>
          <a:p>
            <a:endParaRPr lang="vi-VN"/>
          </a:p>
        </p:txBody>
      </p:sp>
      <p:grpSp>
        <p:nvGrpSpPr>
          <p:cNvPr id="46085" name="Group 5"/>
          <p:cNvGrpSpPr>
            <a:grpSpLocks/>
          </p:cNvGrpSpPr>
          <p:nvPr/>
        </p:nvGrpSpPr>
        <p:grpSpPr bwMode="auto">
          <a:xfrm>
            <a:off x="381000" y="787970"/>
            <a:ext cx="2477179" cy="580519"/>
            <a:chOff x="752" y="1413"/>
            <a:chExt cx="1321" cy="294"/>
          </a:xfrm>
          <a:solidFill>
            <a:schemeClr val="accent1">
              <a:lumMod val="75000"/>
            </a:schemeClr>
          </a:solidFill>
        </p:grpSpPr>
        <p:sp>
          <p:nvSpPr>
            <p:cNvPr id="46086" name="AutoShape 6"/>
            <p:cNvSpPr>
              <a:spLocks noChangeArrowheads="1"/>
            </p:cNvSpPr>
            <p:nvPr/>
          </p:nvSpPr>
          <p:spPr bwMode="gray">
            <a:xfrm>
              <a:off x="752" y="1413"/>
              <a:ext cx="1321" cy="294"/>
            </a:xfrm>
            <a:prstGeom prst="roundRect">
              <a:avLst>
                <a:gd name="adj" fmla="val 50000"/>
              </a:avLst>
            </a:prstGeom>
            <a:grpFill/>
            <a:ln>
              <a:noFill/>
            </a:ln>
            <a:effectLst>
              <a:outerShdw dist="53882" dir="2700000" algn="ctr" rotWithShape="0">
                <a:srgbClr val="292929">
                  <a:alpha val="50000"/>
                </a:srgbClr>
              </a:outerShdw>
            </a:effectLst>
            <a:extLst>
              <a:ext uri="{91240B29-F687-4F45-9708-019B960494DF}">
                <a14:hiddenLine xmlns:a14="http://schemas.microsoft.com/office/drawing/2010/main" w="12700">
                  <a:solidFill>
                    <a:srgbClr val="659A1E"/>
                  </a:solidFill>
                  <a:round/>
                  <a:headEnd/>
                  <a:tailEnd/>
                </a14:hiddenLine>
              </a:ext>
            </a:extLst>
          </p:spPr>
          <p:txBody>
            <a:bodyPr wrap="none" anchor="ctr"/>
            <a:lstStyle/>
            <a:p>
              <a:endParaRPr lang="vi-VN"/>
            </a:p>
          </p:txBody>
        </p:sp>
        <p:sp>
          <p:nvSpPr>
            <p:cNvPr id="46087" name="AutoShape 7"/>
            <p:cNvSpPr>
              <a:spLocks noChangeArrowheads="1"/>
            </p:cNvSpPr>
            <p:nvPr/>
          </p:nvSpPr>
          <p:spPr bwMode="gray">
            <a:xfrm flipH="1">
              <a:off x="2007"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88" name="AutoShape 8"/>
            <p:cNvSpPr>
              <a:spLocks noChangeArrowheads="1"/>
            </p:cNvSpPr>
            <p:nvPr/>
          </p:nvSpPr>
          <p:spPr bwMode="gray">
            <a:xfrm>
              <a:off x="766"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4" name="Text Box 18"/>
          <p:cNvSpPr txBox="1">
            <a:spLocks noChangeArrowheads="1"/>
          </p:cNvSpPr>
          <p:nvPr/>
        </p:nvSpPr>
        <p:spPr bwMode="white">
          <a:xfrm>
            <a:off x="425155" y="838200"/>
            <a:ext cx="22418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200" b="1" smtClean="0">
                <a:solidFill>
                  <a:srgbClr val="F8F8F8"/>
                </a:solidFill>
                <a:latin typeface="Tahoma" pitchFamily="34" charset="0"/>
                <a:ea typeface="Tahoma" pitchFamily="34" charset="0"/>
                <a:cs typeface="Tahoma" pitchFamily="34" charset="0"/>
              </a:rPr>
              <a:t>ƯU TIÊN</a:t>
            </a:r>
            <a:endParaRPr lang="en-US" sz="2200" b="1">
              <a:solidFill>
                <a:srgbClr val="F8F8F8"/>
              </a:solidFill>
              <a:latin typeface="Tahoma" pitchFamily="34" charset="0"/>
              <a:ea typeface="Tahoma" pitchFamily="34" charset="0"/>
              <a:cs typeface="Tahoma" pitchFamily="34" charset="0"/>
            </a:endParaRPr>
          </a:p>
        </p:txBody>
      </p:sp>
      <p:grpSp>
        <p:nvGrpSpPr>
          <p:cNvPr id="46089" name="Group 9"/>
          <p:cNvGrpSpPr>
            <a:grpSpLocks/>
          </p:cNvGrpSpPr>
          <p:nvPr/>
        </p:nvGrpSpPr>
        <p:grpSpPr bwMode="auto">
          <a:xfrm>
            <a:off x="4572000" y="762000"/>
            <a:ext cx="4097588" cy="628650"/>
            <a:chOff x="3623" y="1413"/>
            <a:chExt cx="1321" cy="294"/>
          </a:xfrm>
        </p:grpSpPr>
        <p:sp>
          <p:nvSpPr>
            <p:cNvPr id="46090" name="AutoShape 10"/>
            <p:cNvSpPr>
              <a:spLocks noChangeArrowheads="1"/>
            </p:cNvSpPr>
            <p:nvPr/>
          </p:nvSpPr>
          <p:spPr bwMode="gray">
            <a:xfrm>
              <a:off x="3623" y="1413"/>
              <a:ext cx="1321" cy="294"/>
            </a:xfrm>
            <a:prstGeom prst="roundRect">
              <a:avLst>
                <a:gd name="adj" fmla="val 50000"/>
              </a:avLst>
            </a:prstGeom>
            <a:gradFill rotWithShape="1">
              <a:gsLst>
                <a:gs pos="0">
                  <a:schemeClr val="accent1">
                    <a:gamma/>
                    <a:shade val="89020"/>
                    <a:invGamma/>
                  </a:schemeClr>
                </a:gs>
                <a:gs pos="50000">
                  <a:schemeClr val="accent1"/>
                </a:gs>
                <a:gs pos="100000">
                  <a:schemeClr val="accent1">
                    <a:gamma/>
                    <a:shade val="89020"/>
                    <a:invGamma/>
                  </a:schemeClr>
                </a:gs>
              </a:gsLst>
              <a:lin ang="0" scaled="1"/>
            </a:gradFill>
            <a:ln w="12700">
              <a:solidFill>
                <a:schemeClr val="accent1"/>
              </a:solidFill>
              <a:round/>
              <a:headEnd/>
              <a:tailEnd/>
            </a:ln>
            <a:effectLst>
              <a:outerShdw dist="53882" dir="2700000" algn="ctr" rotWithShape="0">
                <a:srgbClr val="292929">
                  <a:alpha val="50000"/>
                </a:srgbClr>
              </a:outerShdw>
            </a:effectLst>
          </p:spPr>
          <p:txBody>
            <a:bodyPr wrap="none" anchor="ctr"/>
            <a:lstStyle/>
            <a:p>
              <a:endParaRPr lang="vi-VN"/>
            </a:p>
          </p:txBody>
        </p:sp>
        <p:sp>
          <p:nvSpPr>
            <p:cNvPr id="46091" name="AutoShape 11"/>
            <p:cNvSpPr>
              <a:spLocks noChangeArrowheads="1"/>
            </p:cNvSpPr>
            <p:nvPr/>
          </p:nvSpPr>
          <p:spPr bwMode="gray">
            <a:xfrm flipH="1">
              <a:off x="4878"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2" name="AutoShape 12"/>
            <p:cNvSpPr>
              <a:spLocks noChangeArrowheads="1"/>
            </p:cNvSpPr>
            <p:nvPr/>
          </p:nvSpPr>
          <p:spPr bwMode="gray">
            <a:xfrm>
              <a:off x="363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6" name="AutoShape 16"/>
          <p:cNvSpPr>
            <a:spLocks noChangeArrowheads="1"/>
          </p:cNvSpPr>
          <p:nvPr/>
        </p:nvSpPr>
        <p:spPr bwMode="blackGray">
          <a:xfrm rot="-10793605" flipH="1" flipV="1">
            <a:off x="2896475" y="2728501"/>
            <a:ext cx="1295276" cy="941050"/>
          </a:xfrm>
          <a:prstGeom prst="rightArrow">
            <a:avLst>
              <a:gd name="adj1" fmla="val 46509"/>
              <a:gd name="adj2" fmla="val 37620"/>
            </a:avLst>
          </a:prstGeom>
          <a:gradFill rotWithShape="1">
            <a:gsLst>
              <a:gs pos="0">
                <a:schemeClr val="accent2">
                  <a:gamma/>
                  <a:tint val="0"/>
                  <a:invGamma/>
                  <a:alpha val="0"/>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5" name="Text Box 18"/>
          <p:cNvSpPr txBox="1">
            <a:spLocks noChangeArrowheads="1"/>
          </p:cNvSpPr>
          <p:nvPr/>
        </p:nvSpPr>
        <p:spPr bwMode="white">
          <a:xfrm>
            <a:off x="4800600" y="833735"/>
            <a:ext cx="350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400" b="1" smtClean="0">
                <a:solidFill>
                  <a:srgbClr val="F8F8F8"/>
                </a:solidFill>
                <a:latin typeface="Tahoma" pitchFamily="34" charset="0"/>
                <a:ea typeface="Tahoma" pitchFamily="34" charset="0"/>
                <a:cs typeface="Tahoma" pitchFamily="34" charset="0"/>
              </a:rPr>
              <a:t>THỰC HIỆN</a:t>
            </a:r>
            <a:endParaRPr lang="en-US" sz="2400" b="1">
              <a:solidFill>
                <a:srgbClr val="F8F8F8"/>
              </a:solidFill>
              <a:latin typeface="Tahoma" pitchFamily="34" charset="0"/>
              <a:ea typeface="Tahoma" pitchFamily="34" charset="0"/>
              <a:cs typeface="Tahoma" pitchFamily="34" charset="0"/>
            </a:endParaRPr>
          </a:p>
        </p:txBody>
      </p:sp>
      <p:sp>
        <p:nvSpPr>
          <p:cNvPr id="46114" name="AutoShape 34"/>
          <p:cNvSpPr>
            <a:spLocks noChangeArrowheads="1"/>
          </p:cNvSpPr>
          <p:nvPr/>
        </p:nvSpPr>
        <p:spPr bwMode="blackGray">
          <a:xfrm rot="10793605" flipV="1">
            <a:off x="2972593" y="3819316"/>
            <a:ext cx="1115933" cy="852639"/>
          </a:xfrm>
          <a:prstGeom prst="rightArrow">
            <a:avLst>
              <a:gd name="adj1" fmla="val 46509"/>
              <a:gd name="adj2" fmla="val 37713"/>
            </a:avLst>
          </a:prstGeom>
          <a:gradFill rotWithShape="1">
            <a:gsLst>
              <a:gs pos="0">
                <a:schemeClr val="accent1">
                  <a:gamma/>
                  <a:tint val="0"/>
                  <a:invGamma/>
                  <a:alpha val="0"/>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8" name="AutoShape 28"/>
          <p:cNvSpPr>
            <a:spLocks noChangeArrowheads="1"/>
          </p:cNvSpPr>
          <p:nvPr/>
        </p:nvSpPr>
        <p:spPr bwMode="gray">
          <a:xfrm>
            <a:off x="381000" y="1493837"/>
            <a:ext cx="2410015" cy="381000"/>
          </a:xfrm>
          <a:prstGeom prst="roundRect">
            <a:avLst>
              <a:gd name="adj" fmla="val 50000"/>
            </a:avLst>
          </a:prstGeom>
          <a:solidFill>
            <a:schemeClr val="accent1">
              <a:lumMod val="40000"/>
              <a:lumOff val="60000"/>
            </a:schemeClr>
          </a:solidFill>
          <a:ln w="3175">
            <a:solidFill>
              <a:schemeClr val="tx2"/>
            </a:solidFill>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US" sz="2800" smtClean="0">
                <a:solidFill>
                  <a:srgbClr val="FF0000"/>
                </a:solidFill>
                <a:latin typeface="Times New Roman" pitchFamily="18" charset="0"/>
                <a:cs typeface="Times New Roman" pitchFamily="18" charset="0"/>
              </a:rPr>
              <a:t>Thứ Nhất</a:t>
            </a:r>
            <a:endParaRPr lang="vi-VN" sz="2800">
              <a:solidFill>
                <a:srgbClr val="FF0000"/>
              </a:solidFill>
              <a:latin typeface="Times New Roman" pitchFamily="18" charset="0"/>
              <a:cs typeface="Times New Roman" pitchFamily="18" charset="0"/>
            </a:endParaRPr>
          </a:p>
        </p:txBody>
      </p:sp>
      <p:sp>
        <p:nvSpPr>
          <p:cNvPr id="46" name="AutoShape 28"/>
          <p:cNvSpPr>
            <a:spLocks noChangeArrowheads="1"/>
          </p:cNvSpPr>
          <p:nvPr/>
        </p:nvSpPr>
        <p:spPr bwMode="gray">
          <a:xfrm>
            <a:off x="381000" y="2027237"/>
            <a:ext cx="2410015" cy="3810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Hai</a:t>
            </a:r>
            <a:endParaRPr lang="vi-VN" sz="2800">
              <a:solidFill>
                <a:srgbClr val="FF0000"/>
              </a:solidFill>
              <a:latin typeface="Times New Roman" pitchFamily="18" charset="0"/>
              <a:cs typeface="Times New Roman" pitchFamily="18" charset="0"/>
            </a:endParaRPr>
          </a:p>
        </p:txBody>
      </p:sp>
      <p:sp>
        <p:nvSpPr>
          <p:cNvPr id="47" name="AutoShape 28"/>
          <p:cNvSpPr>
            <a:spLocks noChangeArrowheads="1"/>
          </p:cNvSpPr>
          <p:nvPr/>
        </p:nvSpPr>
        <p:spPr bwMode="gray">
          <a:xfrm>
            <a:off x="381000" y="2566322"/>
            <a:ext cx="2410015" cy="375315"/>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Ba</a:t>
            </a:r>
            <a:endParaRPr lang="vi-VN" sz="2800">
              <a:solidFill>
                <a:srgbClr val="FF0000"/>
              </a:solidFill>
              <a:latin typeface="Times New Roman" pitchFamily="18" charset="0"/>
              <a:cs typeface="Times New Roman" pitchFamily="18" charset="0"/>
            </a:endParaRPr>
          </a:p>
        </p:txBody>
      </p:sp>
      <p:sp>
        <p:nvSpPr>
          <p:cNvPr id="48" name="AutoShape 28"/>
          <p:cNvSpPr>
            <a:spLocks noChangeArrowheads="1"/>
          </p:cNvSpPr>
          <p:nvPr/>
        </p:nvSpPr>
        <p:spPr bwMode="gray">
          <a:xfrm>
            <a:off x="379718" y="31003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Tư</a:t>
            </a:r>
            <a:endParaRPr lang="vi-VN" sz="2800">
              <a:solidFill>
                <a:srgbClr val="FF0000"/>
              </a:solidFill>
              <a:latin typeface="Times New Roman" pitchFamily="18" charset="0"/>
              <a:cs typeface="Times New Roman" pitchFamily="18" charset="0"/>
            </a:endParaRPr>
          </a:p>
        </p:txBody>
      </p:sp>
      <p:sp>
        <p:nvSpPr>
          <p:cNvPr id="49" name="AutoShape 28"/>
          <p:cNvSpPr>
            <a:spLocks noChangeArrowheads="1"/>
          </p:cNvSpPr>
          <p:nvPr/>
        </p:nvSpPr>
        <p:spPr bwMode="gray">
          <a:xfrm>
            <a:off x="381000" y="362743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Năm</a:t>
            </a:r>
            <a:endParaRPr lang="vi-VN" sz="2800">
              <a:solidFill>
                <a:srgbClr val="FF0000"/>
              </a:solidFill>
              <a:latin typeface="Times New Roman" pitchFamily="18" charset="0"/>
              <a:cs typeface="Times New Roman" pitchFamily="18" charset="0"/>
            </a:endParaRPr>
          </a:p>
        </p:txBody>
      </p:sp>
      <p:sp>
        <p:nvSpPr>
          <p:cNvPr id="50" name="AutoShape 28"/>
          <p:cNvSpPr>
            <a:spLocks noChangeArrowheads="1"/>
          </p:cNvSpPr>
          <p:nvPr/>
        </p:nvSpPr>
        <p:spPr bwMode="gray">
          <a:xfrm>
            <a:off x="409385" y="41433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Sáu</a:t>
            </a:r>
            <a:endParaRPr lang="vi-VN" sz="2800">
              <a:solidFill>
                <a:srgbClr val="FF0000"/>
              </a:solidFill>
              <a:latin typeface="Times New Roman" pitchFamily="18" charset="0"/>
              <a:cs typeface="Times New Roman" pitchFamily="18" charset="0"/>
            </a:endParaRPr>
          </a:p>
        </p:txBody>
      </p:sp>
      <p:sp>
        <p:nvSpPr>
          <p:cNvPr id="72" name="AutoShape 28"/>
          <p:cNvSpPr>
            <a:spLocks noChangeArrowheads="1"/>
          </p:cNvSpPr>
          <p:nvPr/>
        </p:nvSpPr>
        <p:spPr bwMode="gray">
          <a:xfrm>
            <a:off x="381000" y="47005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Bảy</a:t>
            </a:r>
            <a:endParaRPr lang="vi-VN" sz="2800">
              <a:solidFill>
                <a:srgbClr val="FF0000"/>
              </a:solidFill>
              <a:latin typeface="Times New Roman" pitchFamily="18" charset="0"/>
              <a:cs typeface="Times New Roman" pitchFamily="18" charset="0"/>
            </a:endParaRPr>
          </a:p>
        </p:txBody>
      </p:sp>
      <p:sp>
        <p:nvSpPr>
          <p:cNvPr id="73" name="AutoShape 28"/>
          <p:cNvSpPr>
            <a:spLocks noChangeArrowheads="1"/>
          </p:cNvSpPr>
          <p:nvPr/>
        </p:nvSpPr>
        <p:spPr bwMode="gray">
          <a:xfrm>
            <a:off x="381000" y="523170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Tám</a:t>
            </a:r>
            <a:endParaRPr lang="vi-VN" sz="2800">
              <a:solidFill>
                <a:srgbClr val="FF0000"/>
              </a:solidFill>
              <a:latin typeface="Times New Roman" pitchFamily="18" charset="0"/>
              <a:cs typeface="Times New Roman" pitchFamily="18" charset="0"/>
            </a:endParaRPr>
          </a:p>
        </p:txBody>
      </p:sp>
      <p:sp>
        <p:nvSpPr>
          <p:cNvPr id="74" name="AutoShape 28"/>
          <p:cNvSpPr>
            <a:spLocks noChangeArrowheads="1"/>
          </p:cNvSpPr>
          <p:nvPr/>
        </p:nvSpPr>
        <p:spPr bwMode="gray">
          <a:xfrm>
            <a:off x="381000" y="57435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Chín</a:t>
            </a:r>
            <a:endParaRPr lang="vi-VN" sz="2800">
              <a:solidFill>
                <a:srgbClr val="FF0000"/>
              </a:solidFill>
              <a:latin typeface="Times New Roman" pitchFamily="18" charset="0"/>
              <a:cs typeface="Times New Roman" pitchFamily="18" charset="0"/>
            </a:endParaRPr>
          </a:p>
        </p:txBody>
      </p:sp>
      <p:sp>
        <p:nvSpPr>
          <p:cNvPr id="75" name="AutoShape 28"/>
          <p:cNvSpPr>
            <a:spLocks noChangeArrowheads="1"/>
          </p:cNvSpPr>
          <p:nvPr/>
        </p:nvSpPr>
        <p:spPr bwMode="gray">
          <a:xfrm>
            <a:off x="381000" y="62769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Cuối cùng</a:t>
            </a:r>
          </a:p>
        </p:txBody>
      </p:sp>
      <p:sp>
        <p:nvSpPr>
          <p:cNvPr id="5" name="Title 4"/>
          <p:cNvSpPr>
            <a:spLocks noGrp="1"/>
          </p:cNvSpPr>
          <p:nvPr>
            <p:ph type="title"/>
          </p:nvPr>
        </p:nvSpPr>
        <p:spPr>
          <a:xfrm>
            <a:off x="457200" y="152400"/>
            <a:ext cx="9067800" cy="572950"/>
          </a:xfrm>
        </p:spPr>
        <p:txBody>
          <a:bodyPr/>
          <a:lstStyle/>
          <a:p>
            <a:r>
              <a:rPr lang="en-US" sz="2600" smtClean="0"/>
              <a:t>1. </a:t>
            </a:r>
            <a:r>
              <a:rPr lang="en-US" sz="2600" smtClean="0">
                <a:latin typeface="Arial" pitchFamily="34" charset="0"/>
                <a:cs typeface="Arial" pitchFamily="34" charset="0"/>
              </a:rPr>
              <a:t>PHÂN LOẠI CÔNG VIỆC THEO THỨ TỰ ƯU TIÊN</a:t>
            </a:r>
            <a:endParaRPr lang="vi-VN" sz="2600"/>
          </a:p>
        </p:txBody>
      </p:sp>
    </p:spTree>
    <p:extLst>
      <p:ext uri="{BB962C8B-B14F-4D97-AF65-F5344CB8AC3E}">
        <p14:creationId xmlns:p14="http://schemas.microsoft.com/office/powerpoint/2010/main" val="1868843577"/>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0"/>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subTnLst>
                                    <p:set>
                                      <p:cBhvr override="childStyle">
                                        <p:cTn dur="1" fill="hold" display="0" masterRel="nextClick" afterEffect="1"/>
                                        <p:tgtEl>
                                          <p:spTgt spid="66"/>
                                        </p:tgtEl>
                                        <p:attrNameLst>
                                          <p:attrName>style.visibility</p:attrName>
                                        </p:attrNameLst>
                                      </p:cBhvr>
                                      <p:to>
                                        <p:strVal val="hidden"/>
                                      </p:to>
                                    </p:set>
                                  </p:subTnLst>
                                </p:cTn>
                              </p:par>
                            </p:childTnLst>
                          </p:cTn>
                        </p:par>
                      </p:childTnLst>
                    </p:cTn>
                  </p:par>
                </p:childTnLst>
              </p:cTn>
              <p:nextCondLst>
                <p:cond evt="onClick" delay="0">
                  <p:tgtEl>
                    <p:spTgt spid="50"/>
                  </p:tgtEl>
                </p:cond>
              </p:nextCondLst>
            </p:seq>
            <p:seq concurrent="1" nextAc="seek">
              <p:cTn id="8" restart="whenNotActive" fill="hold" evtFilter="cancelBubble" nodeType="interactiveSeq">
                <p:stCondLst>
                  <p:cond evt="onClick" delay="0">
                    <p:tgtEl>
                      <p:spTgt spid="49"/>
                    </p:tgtEl>
                  </p:cond>
                </p:stCondLst>
                <p:endSync evt="end" delay="0">
                  <p:rtn val="all"/>
                </p:endSync>
                <p:childTnLst>
                  <p:par>
                    <p:cTn id="9" fill="hold">
                      <p:stCondLst>
                        <p:cond delay="0"/>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500"/>
                                        <p:tgtEl>
                                          <p:spTgt spid="62"/>
                                        </p:tgtEl>
                                      </p:cBhvr>
                                    </p:animEffect>
                                  </p:childTnLst>
                                  <p:subTnLst>
                                    <p:set>
                                      <p:cBhvr override="childStyle">
                                        <p:cTn dur="1" fill="hold" display="0" masterRel="nextClick" afterEffect="1"/>
                                        <p:tgtEl>
                                          <p:spTgt spid="62"/>
                                        </p:tgtEl>
                                        <p:attrNameLst>
                                          <p:attrName>style.visibility</p:attrName>
                                        </p:attrNameLst>
                                      </p:cBhvr>
                                      <p:to>
                                        <p:strVal val="hidden"/>
                                      </p:to>
                                    </p:set>
                                  </p:subTnLst>
                                </p:cTn>
                              </p:par>
                            </p:childTnLst>
                          </p:cTn>
                        </p:par>
                      </p:childTnLst>
                    </p:cTn>
                  </p:par>
                </p:childTnLst>
              </p:cTn>
              <p:nextCondLst>
                <p:cond evt="onClick" delay="0">
                  <p:tgtEl>
                    <p:spTgt spid="49"/>
                  </p:tgtEl>
                </p:cond>
              </p:nextCondLst>
            </p:seq>
            <p:seq concurrent="1" nextAc="seek">
              <p:cTn id="14" restart="whenNotActive" fill="hold" evtFilter="cancelBubble" nodeType="interactiveSeq">
                <p:stCondLst>
                  <p:cond evt="onClick" delay="0">
                    <p:tgtEl>
                      <p:spTgt spid="48"/>
                    </p:tgtEl>
                  </p:cond>
                </p:stCondLst>
                <p:endSync evt="end" delay="0">
                  <p:rtn val="all"/>
                </p:endSync>
                <p:childTnLst>
                  <p:par>
                    <p:cTn id="15" fill="hold">
                      <p:stCondLst>
                        <p:cond delay="0"/>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barn(inVertical)">
                                      <p:cBhvr>
                                        <p:cTn id="19" dur="500"/>
                                        <p:tgtEl>
                                          <p:spTgt spid="59"/>
                                        </p:tgtEl>
                                      </p:cBhvr>
                                    </p:animEffect>
                                  </p:childTnLst>
                                  <p:subTnLst>
                                    <p:set>
                                      <p:cBhvr override="childStyle">
                                        <p:cTn dur="1" fill="hold" display="0" masterRel="nextClick" afterEffect="1"/>
                                        <p:tgtEl>
                                          <p:spTgt spid="59"/>
                                        </p:tgtEl>
                                        <p:attrNameLst>
                                          <p:attrName>style.visibility</p:attrName>
                                        </p:attrNameLst>
                                      </p:cBhvr>
                                      <p:to>
                                        <p:strVal val="hidden"/>
                                      </p:to>
                                    </p:set>
                                  </p:subTnLst>
                                </p:cTn>
                              </p:par>
                            </p:childTnLst>
                          </p:cTn>
                        </p:par>
                      </p:childTnLst>
                    </p:cTn>
                  </p:par>
                </p:childTnLst>
              </p:cTn>
              <p:nextCondLst>
                <p:cond evt="onClick" delay="0">
                  <p:tgtEl>
                    <p:spTgt spid="48"/>
                  </p:tgtEl>
                </p:cond>
              </p:nextCondLst>
            </p:seq>
            <p:seq concurrent="1" nextAc="seek">
              <p:cTn id="20" restart="whenNotActive" fill="hold" evtFilter="cancelBubble" nodeType="interactiveSeq">
                <p:stCondLst>
                  <p:cond evt="onClick" delay="0">
                    <p:tgtEl>
                      <p:spTgt spid="47"/>
                    </p:tgtEl>
                  </p:cond>
                </p:stCondLst>
                <p:endSync evt="end" delay="0">
                  <p:rtn val="all"/>
                </p:endSync>
                <p:childTnLst>
                  <p:par>
                    <p:cTn id="21" fill="hold">
                      <p:stCondLst>
                        <p:cond delay="0"/>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barn(inVertical)">
                                      <p:cBhvr>
                                        <p:cTn id="25" dur="500"/>
                                        <p:tgtEl>
                                          <p:spTgt spid="56"/>
                                        </p:tgtEl>
                                      </p:cBhvr>
                                    </p:animEffect>
                                  </p:childTnLst>
                                  <p:subTnLst>
                                    <p:set>
                                      <p:cBhvr override="childStyle">
                                        <p:cTn dur="1" fill="hold" display="0" masterRel="nextClick" afterEffect="1"/>
                                        <p:tgtEl>
                                          <p:spTgt spid="56"/>
                                        </p:tgtEl>
                                        <p:attrNameLst>
                                          <p:attrName>style.visibility</p:attrName>
                                        </p:attrNameLst>
                                      </p:cBhvr>
                                      <p:to>
                                        <p:strVal val="hidden"/>
                                      </p:to>
                                    </p:set>
                                  </p:sub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nextCondLst>
                <p:cond evt="onClick" delay="0">
                  <p:tgtEl>
                    <p:spTgt spid="46"/>
                  </p:tgtEl>
                </p:cond>
              </p:nextCondLst>
            </p:seq>
            <p:seq concurrent="1" nextAc="seek">
              <p:cTn id="32" restart="whenNotActive" fill="hold" evtFilter="cancelBubble" nodeType="interactiveSeq">
                <p:stCondLst>
                  <p:cond evt="onClick" delay="0">
                    <p:tgtEl>
                      <p:spTgt spid="38"/>
                    </p:tgtEl>
                  </p:cond>
                </p:stCondLst>
                <p:endSync evt="end" delay="0">
                  <p:rtn val="all"/>
                </p:endSync>
                <p:childTnLst>
                  <p:par>
                    <p:cTn id="33" fill="hold">
                      <p:stCondLst>
                        <p:cond delay="0"/>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arn(inVertical)">
                                      <p:cBhvr>
                                        <p:cTn id="37"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childTnLst>
              </p:cTn>
              <p:nextCondLst>
                <p:cond evt="onClick" delay="0">
                  <p:tgtEl>
                    <p:spTgt spid="38"/>
                  </p:tgtEl>
                </p:cond>
              </p:nextCondLst>
            </p:seq>
            <p:seq concurrent="1" nextAc="seek">
              <p:cTn id="38" restart="whenNotActive" fill="hold" evtFilter="cancelBubble" nodeType="interactiveSeq">
                <p:stCondLst>
                  <p:cond evt="onClick" delay="0">
                    <p:tgtEl>
                      <p:spTgt spid="72"/>
                    </p:tgtEl>
                  </p:cond>
                </p:stCondLst>
                <p:endSync evt="end" delay="0">
                  <p:rtn val="all"/>
                </p:endSync>
                <p:childTnLst>
                  <p:par>
                    <p:cTn id="39" fill="hold">
                      <p:stCondLst>
                        <p:cond delay="0"/>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barn(inVertical)">
                                      <p:cBhvr>
                                        <p:cTn id="43" dur="500"/>
                                        <p:tgtEl>
                                          <p:spTgt spid="76"/>
                                        </p:tgtEl>
                                      </p:cBhvr>
                                    </p:animEffect>
                                  </p:childTnLst>
                                  <p:subTnLst>
                                    <p:set>
                                      <p:cBhvr override="childStyle">
                                        <p:cTn dur="1" fill="hold" display="0" masterRel="nextClick" afterEffect="1"/>
                                        <p:tgtEl>
                                          <p:spTgt spid="76"/>
                                        </p:tgtEl>
                                        <p:attrNameLst>
                                          <p:attrName>style.visibility</p:attrName>
                                        </p:attrNameLst>
                                      </p:cBhvr>
                                      <p:to>
                                        <p:strVal val="hidden"/>
                                      </p:to>
                                    </p:set>
                                  </p:subTnLst>
                                </p:cTn>
                              </p:par>
                            </p:childTnLst>
                          </p:cTn>
                        </p:par>
                      </p:childTnLst>
                    </p:cTn>
                  </p:par>
                </p:childTnLst>
              </p:cTn>
              <p:nextCondLst>
                <p:cond evt="onClick" delay="0">
                  <p:tgtEl>
                    <p:spTgt spid="72"/>
                  </p:tgtEl>
                </p:cond>
              </p:nextCondLst>
            </p:seq>
            <p:seq concurrent="1" nextAc="seek">
              <p:cTn id="44" restart="whenNotActive" fill="hold" evtFilter="cancelBubble" nodeType="interactiveSeq">
                <p:stCondLst>
                  <p:cond evt="onClick" delay="0">
                    <p:tgtEl>
                      <p:spTgt spid="73"/>
                    </p:tgtEl>
                  </p:cond>
                </p:stCondLst>
                <p:endSync evt="end" delay="0">
                  <p:rtn val="all"/>
                </p:endSync>
                <p:childTnLst>
                  <p:par>
                    <p:cTn id="45" fill="hold">
                      <p:stCondLst>
                        <p:cond delay="0"/>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79"/>
                                        </p:tgtEl>
                                        <p:attrNameLst>
                                          <p:attrName>style.visibility</p:attrName>
                                        </p:attrNameLst>
                                      </p:cBhvr>
                                      <p:to>
                                        <p:strVal val="visible"/>
                                      </p:to>
                                    </p:set>
                                    <p:animEffect transition="in" filter="barn(inVertical)">
                                      <p:cBhvr>
                                        <p:cTn id="49" dur="500"/>
                                        <p:tgtEl>
                                          <p:spTgt spid="79"/>
                                        </p:tgtEl>
                                      </p:cBhvr>
                                    </p:animEffect>
                                  </p:childTnLst>
                                  <p:subTnLst>
                                    <p:set>
                                      <p:cBhvr override="childStyle">
                                        <p:cTn dur="1" fill="hold" display="0" masterRel="nextClick" afterEffect="1"/>
                                        <p:tgtEl>
                                          <p:spTgt spid="79"/>
                                        </p:tgtEl>
                                        <p:attrNameLst>
                                          <p:attrName>style.visibility</p:attrName>
                                        </p:attrNameLst>
                                      </p:cBhvr>
                                      <p:to>
                                        <p:strVal val="hidden"/>
                                      </p:to>
                                    </p:set>
                                  </p:subTnLst>
                                </p:cTn>
                              </p:par>
                            </p:childTnLst>
                          </p:cTn>
                        </p:par>
                      </p:childTnLst>
                    </p:cTn>
                  </p:par>
                </p:childTnLst>
              </p:cTn>
              <p:nextCondLst>
                <p:cond evt="onClick" delay="0">
                  <p:tgtEl>
                    <p:spTgt spid="73"/>
                  </p:tgtEl>
                </p:cond>
              </p:nextCondLst>
            </p:seq>
            <p:seq concurrent="1" nextAc="seek">
              <p:cTn id="50" restart="whenNotActive" fill="hold" evtFilter="cancelBubble" nodeType="interactiveSeq">
                <p:stCondLst>
                  <p:cond evt="onClick" delay="0">
                    <p:tgtEl>
                      <p:spTgt spid="74"/>
                    </p:tgtEl>
                  </p:cond>
                </p:stCondLst>
                <p:endSync evt="end" delay="0">
                  <p:rtn val="all"/>
                </p:endSync>
                <p:childTnLst>
                  <p:par>
                    <p:cTn id="51" fill="hold">
                      <p:stCondLst>
                        <p:cond delay="0"/>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82"/>
                                        </p:tgtEl>
                                        <p:attrNameLst>
                                          <p:attrName>style.visibility</p:attrName>
                                        </p:attrNameLst>
                                      </p:cBhvr>
                                      <p:to>
                                        <p:strVal val="visible"/>
                                      </p:to>
                                    </p:set>
                                    <p:animEffect transition="in" filter="barn(inVertical)">
                                      <p:cBhvr>
                                        <p:cTn id="55" dur="500"/>
                                        <p:tgtEl>
                                          <p:spTgt spid="82"/>
                                        </p:tgtEl>
                                      </p:cBhvr>
                                    </p:animEffect>
                                  </p:childTnLst>
                                  <p:subTnLst>
                                    <p:set>
                                      <p:cBhvr override="childStyle">
                                        <p:cTn dur="1" fill="hold" display="0" masterRel="nextClick" afterEffect="1"/>
                                        <p:tgtEl>
                                          <p:spTgt spid="82"/>
                                        </p:tgtEl>
                                        <p:attrNameLst>
                                          <p:attrName>style.visibility</p:attrName>
                                        </p:attrNameLst>
                                      </p:cBhvr>
                                      <p:to>
                                        <p:strVal val="hidden"/>
                                      </p:to>
                                    </p:set>
                                  </p:subTnLst>
                                </p:cTn>
                              </p:par>
                            </p:childTnLst>
                          </p:cTn>
                        </p:par>
                      </p:childTnLst>
                    </p:cTn>
                  </p:par>
                </p:childTnLst>
              </p:cTn>
              <p:nextCondLst>
                <p:cond evt="onClick" delay="0">
                  <p:tgtEl>
                    <p:spTgt spid="74"/>
                  </p:tgtEl>
                </p:cond>
              </p:nextCondLst>
            </p:seq>
            <p:seq concurrent="1" nextAc="seek">
              <p:cTn id="56" restart="whenNotActive" fill="hold" evtFilter="cancelBubble" nodeType="interactiveSeq">
                <p:stCondLst>
                  <p:cond evt="onClick" delay="0">
                    <p:tgtEl>
                      <p:spTgt spid="75"/>
                    </p:tgtEl>
                  </p:cond>
                </p:stCondLst>
                <p:endSync evt="end" delay="0">
                  <p:rtn val="all"/>
                </p:endSync>
                <p:childTnLst>
                  <p:par>
                    <p:cTn id="57" fill="hold">
                      <p:stCondLst>
                        <p:cond delay="0"/>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85"/>
                                        </p:tgtEl>
                                        <p:attrNameLst>
                                          <p:attrName>style.visibility</p:attrName>
                                        </p:attrNameLst>
                                      </p:cBhvr>
                                      <p:to>
                                        <p:strVal val="visible"/>
                                      </p:to>
                                    </p:set>
                                    <p:animEffect transition="in" filter="barn(inVertical)">
                                      <p:cBhvr>
                                        <p:cTn id="61" dur="500"/>
                                        <p:tgtEl>
                                          <p:spTgt spid="85"/>
                                        </p:tgtEl>
                                      </p:cBhvr>
                                    </p:animEffect>
                                  </p:childTnLst>
                                  <p:subTnLst>
                                    <p:set>
                                      <p:cBhvr override="childStyle">
                                        <p:cTn dur="1" fill="hold" display="0" masterRel="nextClick" afterEffect="1"/>
                                        <p:tgtEl>
                                          <p:spTgt spid="85"/>
                                        </p:tgtEl>
                                        <p:attrNameLst>
                                          <p:attrName>style.visibility</p:attrName>
                                        </p:attrNameLst>
                                      </p:cBhvr>
                                      <p:to>
                                        <p:strVal val="hidden"/>
                                      </p:to>
                                    </p:set>
                                  </p:subTnLst>
                                </p:cTn>
                              </p:par>
                            </p:childTnLst>
                          </p:cTn>
                        </p:par>
                      </p:childTnLst>
                    </p:cTn>
                  </p:par>
                </p:childTnLst>
              </p:cTn>
              <p:nextCondLst>
                <p:cond evt="onClick" delay="0">
                  <p:tgtEl>
                    <p:spTgt spid="7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en-US" smtClean="0"/>
              <a:t>2. QUẢN LÝ, SẮP XẾP HỒ SƠ</a:t>
            </a:r>
            <a:endParaRPr lang="en-US"/>
          </a:p>
        </p:txBody>
      </p:sp>
      <p:sp>
        <p:nvSpPr>
          <p:cNvPr id="151558" name="AutoShape 6"/>
          <p:cNvSpPr>
            <a:spLocks noChangeArrowheads="1"/>
          </p:cNvSpPr>
          <p:nvPr/>
        </p:nvSpPr>
        <p:spPr bwMode="gray">
          <a:xfrm rot="308465">
            <a:off x="6870700" y="2266950"/>
            <a:ext cx="1590675"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1" name="AutoShape 9"/>
          <p:cNvSpPr>
            <a:spLocks noChangeArrowheads="1"/>
          </p:cNvSpPr>
          <p:nvPr/>
        </p:nvSpPr>
        <p:spPr bwMode="gray">
          <a:xfrm rot="7527986">
            <a:off x="6196806" y="3688557"/>
            <a:ext cx="1589087"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2" name="AutoShape 10"/>
          <p:cNvSpPr>
            <a:spLocks noChangeArrowheads="1"/>
          </p:cNvSpPr>
          <p:nvPr/>
        </p:nvSpPr>
        <p:spPr bwMode="gray">
          <a:xfrm rot="15216000">
            <a:off x="5267325" y="2457450"/>
            <a:ext cx="1589088" cy="1703388"/>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3" name="Oval 11"/>
          <p:cNvSpPr>
            <a:spLocks noChangeArrowheads="1"/>
          </p:cNvSpPr>
          <p:nvPr/>
        </p:nvSpPr>
        <p:spPr bwMode="gray">
          <a:xfrm>
            <a:off x="5183188" y="3582988"/>
            <a:ext cx="1320800" cy="1319212"/>
          </a:xfrm>
          <a:prstGeom prst="ellipse">
            <a:avLst/>
          </a:prstGeom>
          <a:gradFill rotWithShape="1">
            <a:gsLst>
              <a:gs pos="0">
                <a:schemeClr val="hlink"/>
              </a:gs>
              <a:gs pos="100000">
                <a:schemeClr val="hlink">
                  <a:gamma/>
                  <a:shade val="81961"/>
                  <a:invGamma/>
                </a:schemeClr>
              </a:gs>
            </a:gsLst>
            <a:lin ang="54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564" name="Group 12"/>
          <p:cNvGrpSpPr>
            <a:grpSpLocks/>
          </p:cNvGrpSpPr>
          <p:nvPr/>
        </p:nvGrpSpPr>
        <p:grpSpPr bwMode="auto">
          <a:xfrm rot="10082854">
            <a:off x="6127750" y="2720975"/>
            <a:ext cx="1196975" cy="303213"/>
            <a:chOff x="2598" y="1026"/>
            <a:chExt cx="957" cy="242"/>
          </a:xfrm>
        </p:grpSpPr>
        <p:grpSp>
          <p:nvGrpSpPr>
            <p:cNvPr id="151565" name="Group 13"/>
            <p:cNvGrpSpPr>
              <a:grpSpLocks/>
            </p:cNvGrpSpPr>
            <p:nvPr/>
          </p:nvGrpSpPr>
          <p:grpSpPr bwMode="auto">
            <a:xfrm rot="-9970459" flipH="1" flipV="1">
              <a:off x="2598" y="1026"/>
              <a:ext cx="957" cy="242"/>
              <a:chOff x="2532" y="1051"/>
              <a:chExt cx="893" cy="246"/>
            </a:xfrm>
          </p:grpSpPr>
          <p:grpSp>
            <p:nvGrpSpPr>
              <p:cNvPr id="151566" name="Group 14"/>
              <p:cNvGrpSpPr>
                <a:grpSpLocks/>
              </p:cNvGrpSpPr>
              <p:nvPr/>
            </p:nvGrpSpPr>
            <p:grpSpPr bwMode="auto">
              <a:xfrm>
                <a:off x="2532" y="1051"/>
                <a:ext cx="743" cy="185"/>
                <a:chOff x="1565" y="2568"/>
                <a:chExt cx="1118" cy="279"/>
              </a:xfrm>
            </p:grpSpPr>
            <p:sp>
              <p:nvSpPr>
                <p:cNvPr id="151567" name="AutoShape 1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8" name="AutoShape 1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9" name="AutoShape 1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0" name="AutoShape 1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71" name="Group 19"/>
              <p:cNvGrpSpPr>
                <a:grpSpLocks/>
              </p:cNvGrpSpPr>
              <p:nvPr/>
            </p:nvGrpSpPr>
            <p:grpSpPr bwMode="auto">
              <a:xfrm rot="1353540">
                <a:off x="2682" y="1111"/>
                <a:ext cx="743" cy="186"/>
                <a:chOff x="1565" y="2568"/>
                <a:chExt cx="1118" cy="279"/>
              </a:xfrm>
            </p:grpSpPr>
            <p:sp>
              <p:nvSpPr>
                <p:cNvPr id="151572" name="AutoShape 2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3" name="AutoShape 2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4" name="AutoShape 2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5" name="AutoShape 2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76" name="Group 24"/>
            <p:cNvGrpSpPr>
              <a:grpSpLocks/>
            </p:cNvGrpSpPr>
            <p:nvPr/>
          </p:nvGrpSpPr>
          <p:grpSpPr bwMode="auto">
            <a:xfrm rot="-9970459" flipH="1" flipV="1">
              <a:off x="2688" y="1056"/>
              <a:ext cx="784" cy="198"/>
              <a:chOff x="2532" y="1051"/>
              <a:chExt cx="893" cy="246"/>
            </a:xfrm>
          </p:grpSpPr>
          <p:grpSp>
            <p:nvGrpSpPr>
              <p:cNvPr id="151577" name="Group 25"/>
              <p:cNvGrpSpPr>
                <a:grpSpLocks/>
              </p:cNvGrpSpPr>
              <p:nvPr/>
            </p:nvGrpSpPr>
            <p:grpSpPr bwMode="auto">
              <a:xfrm>
                <a:off x="2532" y="1051"/>
                <a:ext cx="743" cy="185"/>
                <a:chOff x="1565" y="2568"/>
                <a:chExt cx="1118" cy="279"/>
              </a:xfrm>
            </p:grpSpPr>
            <p:sp>
              <p:nvSpPr>
                <p:cNvPr id="151578" name="AutoShape 2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9" name="AutoShape 2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0" name="AutoShape 2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1" name="AutoShape 2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82" name="Group 30"/>
              <p:cNvGrpSpPr>
                <a:grpSpLocks/>
              </p:cNvGrpSpPr>
              <p:nvPr/>
            </p:nvGrpSpPr>
            <p:grpSpPr bwMode="auto">
              <a:xfrm rot="1353540">
                <a:off x="2682" y="1111"/>
                <a:ext cx="743" cy="186"/>
                <a:chOff x="1565" y="2568"/>
                <a:chExt cx="1118" cy="279"/>
              </a:xfrm>
            </p:grpSpPr>
            <p:sp>
              <p:nvSpPr>
                <p:cNvPr id="151583" name="AutoShape 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4" name="AutoShape 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5" name="AutoShape 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6" name="AutoShape 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56" name="Group 104"/>
          <p:cNvGrpSpPr>
            <a:grpSpLocks/>
          </p:cNvGrpSpPr>
          <p:nvPr/>
        </p:nvGrpSpPr>
        <p:grpSpPr bwMode="auto">
          <a:xfrm rot="344040">
            <a:off x="7958138" y="3721100"/>
            <a:ext cx="1198562" cy="303213"/>
            <a:chOff x="2598" y="1026"/>
            <a:chExt cx="957" cy="242"/>
          </a:xfrm>
        </p:grpSpPr>
        <p:grpSp>
          <p:nvGrpSpPr>
            <p:cNvPr id="151657" name="Group 105"/>
            <p:cNvGrpSpPr>
              <a:grpSpLocks/>
            </p:cNvGrpSpPr>
            <p:nvPr/>
          </p:nvGrpSpPr>
          <p:grpSpPr bwMode="auto">
            <a:xfrm rot="-9970459" flipH="1" flipV="1">
              <a:off x="2598" y="1026"/>
              <a:ext cx="957" cy="242"/>
              <a:chOff x="2532" y="1051"/>
              <a:chExt cx="893" cy="246"/>
            </a:xfrm>
          </p:grpSpPr>
          <p:grpSp>
            <p:nvGrpSpPr>
              <p:cNvPr id="151658" name="Group 106"/>
              <p:cNvGrpSpPr>
                <a:grpSpLocks/>
              </p:cNvGrpSpPr>
              <p:nvPr/>
            </p:nvGrpSpPr>
            <p:grpSpPr bwMode="auto">
              <a:xfrm>
                <a:off x="2532" y="1051"/>
                <a:ext cx="743" cy="185"/>
                <a:chOff x="1565" y="2568"/>
                <a:chExt cx="1118" cy="279"/>
              </a:xfrm>
            </p:grpSpPr>
            <p:sp>
              <p:nvSpPr>
                <p:cNvPr id="151659" name="AutoShape 10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0" name="AutoShape 10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1" name="AutoShape 10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2" name="AutoShape 11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63" name="Group 111"/>
              <p:cNvGrpSpPr>
                <a:grpSpLocks/>
              </p:cNvGrpSpPr>
              <p:nvPr/>
            </p:nvGrpSpPr>
            <p:grpSpPr bwMode="auto">
              <a:xfrm rot="1353540">
                <a:off x="2682" y="1111"/>
                <a:ext cx="743" cy="186"/>
                <a:chOff x="1565" y="2568"/>
                <a:chExt cx="1118" cy="279"/>
              </a:xfrm>
            </p:grpSpPr>
            <p:sp>
              <p:nvSpPr>
                <p:cNvPr id="151664" name="AutoShape 11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5" name="AutoShape 11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6" name="AutoShape 11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7" name="AutoShape 11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68" name="Group 116"/>
            <p:cNvGrpSpPr>
              <a:grpSpLocks/>
            </p:cNvGrpSpPr>
            <p:nvPr/>
          </p:nvGrpSpPr>
          <p:grpSpPr bwMode="auto">
            <a:xfrm rot="-9970459" flipH="1" flipV="1">
              <a:off x="2688" y="1056"/>
              <a:ext cx="784" cy="198"/>
              <a:chOff x="2532" y="1051"/>
              <a:chExt cx="893" cy="246"/>
            </a:xfrm>
          </p:grpSpPr>
          <p:grpSp>
            <p:nvGrpSpPr>
              <p:cNvPr id="151669" name="Group 117"/>
              <p:cNvGrpSpPr>
                <a:grpSpLocks/>
              </p:cNvGrpSpPr>
              <p:nvPr/>
            </p:nvGrpSpPr>
            <p:grpSpPr bwMode="auto">
              <a:xfrm>
                <a:off x="2532" y="1051"/>
                <a:ext cx="743" cy="185"/>
                <a:chOff x="1565" y="2568"/>
                <a:chExt cx="1118" cy="279"/>
              </a:xfrm>
            </p:grpSpPr>
            <p:sp>
              <p:nvSpPr>
                <p:cNvPr id="151670" name="AutoShape 11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1" name="AutoShape 11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2" name="AutoShape 12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3" name="AutoShape 12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74" name="Group 122"/>
              <p:cNvGrpSpPr>
                <a:grpSpLocks/>
              </p:cNvGrpSpPr>
              <p:nvPr/>
            </p:nvGrpSpPr>
            <p:grpSpPr bwMode="auto">
              <a:xfrm rot="1353540">
                <a:off x="2682" y="1111"/>
                <a:ext cx="743" cy="186"/>
                <a:chOff x="1565" y="2568"/>
                <a:chExt cx="1118" cy="279"/>
              </a:xfrm>
            </p:grpSpPr>
            <p:sp>
              <p:nvSpPr>
                <p:cNvPr id="151675" name="AutoShape 12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6" name="AutoShape 12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7" name="AutoShape 12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8" name="AutoShape 126"/>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79" name="Group 127"/>
          <p:cNvGrpSpPr>
            <a:grpSpLocks/>
          </p:cNvGrpSpPr>
          <p:nvPr/>
        </p:nvGrpSpPr>
        <p:grpSpPr bwMode="auto">
          <a:xfrm rot="-232145">
            <a:off x="5551488" y="3694113"/>
            <a:ext cx="1235075" cy="331787"/>
            <a:chOff x="1824" y="2448"/>
            <a:chExt cx="987" cy="266"/>
          </a:xfrm>
        </p:grpSpPr>
        <p:grpSp>
          <p:nvGrpSpPr>
            <p:cNvPr id="151680" name="Group 128"/>
            <p:cNvGrpSpPr>
              <a:grpSpLocks/>
            </p:cNvGrpSpPr>
            <p:nvPr/>
          </p:nvGrpSpPr>
          <p:grpSpPr bwMode="auto">
            <a:xfrm rot="513316">
              <a:off x="1824" y="2448"/>
              <a:ext cx="957" cy="242"/>
              <a:chOff x="2598" y="1026"/>
              <a:chExt cx="957" cy="242"/>
            </a:xfrm>
          </p:grpSpPr>
          <p:grpSp>
            <p:nvGrpSpPr>
              <p:cNvPr id="151681" name="Group 129"/>
              <p:cNvGrpSpPr>
                <a:grpSpLocks/>
              </p:cNvGrpSpPr>
              <p:nvPr/>
            </p:nvGrpSpPr>
            <p:grpSpPr bwMode="auto">
              <a:xfrm rot="-9970459" flipH="1" flipV="1">
                <a:off x="2598" y="1026"/>
                <a:ext cx="957" cy="242"/>
                <a:chOff x="2532" y="1051"/>
                <a:chExt cx="893" cy="246"/>
              </a:xfrm>
            </p:grpSpPr>
            <p:grpSp>
              <p:nvGrpSpPr>
                <p:cNvPr id="151682" name="Group 130"/>
                <p:cNvGrpSpPr>
                  <a:grpSpLocks/>
                </p:cNvGrpSpPr>
                <p:nvPr/>
              </p:nvGrpSpPr>
              <p:grpSpPr bwMode="auto">
                <a:xfrm>
                  <a:off x="2532" y="1051"/>
                  <a:ext cx="743" cy="185"/>
                  <a:chOff x="1565" y="2568"/>
                  <a:chExt cx="1118" cy="279"/>
                </a:xfrm>
              </p:grpSpPr>
              <p:sp>
                <p:nvSpPr>
                  <p:cNvPr id="151683" name="AutoShape 1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4" name="AutoShape 1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5" name="AutoShape 1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6" name="AutoShape 1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87" name="Group 135"/>
                <p:cNvGrpSpPr>
                  <a:grpSpLocks/>
                </p:cNvGrpSpPr>
                <p:nvPr/>
              </p:nvGrpSpPr>
              <p:grpSpPr bwMode="auto">
                <a:xfrm rot="1353540">
                  <a:off x="2682" y="1111"/>
                  <a:ext cx="743" cy="186"/>
                  <a:chOff x="1565" y="2568"/>
                  <a:chExt cx="1118" cy="279"/>
                </a:xfrm>
              </p:grpSpPr>
              <p:sp>
                <p:nvSpPr>
                  <p:cNvPr id="151688" name="AutoShape 13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9" name="AutoShape 13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0" name="AutoShape 13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1" name="AutoShape 13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92" name="Group 140"/>
              <p:cNvGrpSpPr>
                <a:grpSpLocks/>
              </p:cNvGrpSpPr>
              <p:nvPr/>
            </p:nvGrpSpPr>
            <p:grpSpPr bwMode="auto">
              <a:xfrm rot="-9970459" flipH="1" flipV="1">
                <a:off x="2688" y="1056"/>
                <a:ext cx="784" cy="198"/>
                <a:chOff x="2532" y="1051"/>
                <a:chExt cx="893" cy="246"/>
              </a:xfrm>
            </p:grpSpPr>
            <p:grpSp>
              <p:nvGrpSpPr>
                <p:cNvPr id="151693" name="Group 141"/>
                <p:cNvGrpSpPr>
                  <a:grpSpLocks/>
                </p:cNvGrpSpPr>
                <p:nvPr/>
              </p:nvGrpSpPr>
              <p:grpSpPr bwMode="auto">
                <a:xfrm>
                  <a:off x="2532" y="1051"/>
                  <a:ext cx="743" cy="185"/>
                  <a:chOff x="1565" y="2568"/>
                  <a:chExt cx="1118" cy="279"/>
                </a:xfrm>
              </p:grpSpPr>
              <p:sp>
                <p:nvSpPr>
                  <p:cNvPr id="151694" name="AutoShape 14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5" name="AutoShape 14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6" name="AutoShape 14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7" name="AutoShape 14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98" name="Group 146"/>
                <p:cNvGrpSpPr>
                  <a:grpSpLocks/>
                </p:cNvGrpSpPr>
                <p:nvPr/>
              </p:nvGrpSpPr>
              <p:grpSpPr bwMode="auto">
                <a:xfrm rot="1353540">
                  <a:off x="2682" y="1111"/>
                  <a:ext cx="743" cy="186"/>
                  <a:chOff x="1565" y="2568"/>
                  <a:chExt cx="1118" cy="279"/>
                </a:xfrm>
              </p:grpSpPr>
              <p:sp>
                <p:nvSpPr>
                  <p:cNvPr id="151699" name="AutoShape 14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0" name="AutoShape 14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1" name="AutoShape 14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2" name="AutoShape 15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703" name="Group 151"/>
            <p:cNvGrpSpPr>
              <a:grpSpLocks/>
            </p:cNvGrpSpPr>
            <p:nvPr/>
          </p:nvGrpSpPr>
          <p:grpSpPr bwMode="auto">
            <a:xfrm rot="513316">
              <a:off x="1854" y="2472"/>
              <a:ext cx="957" cy="242"/>
              <a:chOff x="2598" y="1026"/>
              <a:chExt cx="957" cy="242"/>
            </a:xfrm>
          </p:grpSpPr>
          <p:grpSp>
            <p:nvGrpSpPr>
              <p:cNvPr id="151704" name="Group 152"/>
              <p:cNvGrpSpPr>
                <a:grpSpLocks/>
              </p:cNvGrpSpPr>
              <p:nvPr/>
            </p:nvGrpSpPr>
            <p:grpSpPr bwMode="auto">
              <a:xfrm rot="-9970459" flipH="1" flipV="1">
                <a:off x="2598" y="1026"/>
                <a:ext cx="957" cy="242"/>
                <a:chOff x="2532" y="1051"/>
                <a:chExt cx="893" cy="246"/>
              </a:xfrm>
            </p:grpSpPr>
            <p:grpSp>
              <p:nvGrpSpPr>
                <p:cNvPr id="151705" name="Group 153"/>
                <p:cNvGrpSpPr>
                  <a:grpSpLocks/>
                </p:cNvGrpSpPr>
                <p:nvPr/>
              </p:nvGrpSpPr>
              <p:grpSpPr bwMode="auto">
                <a:xfrm>
                  <a:off x="2532" y="1051"/>
                  <a:ext cx="743" cy="185"/>
                  <a:chOff x="1565" y="2568"/>
                  <a:chExt cx="1118" cy="279"/>
                </a:xfrm>
              </p:grpSpPr>
              <p:sp>
                <p:nvSpPr>
                  <p:cNvPr id="151706" name="AutoShape 154"/>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7" name="AutoShape 155"/>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8" name="AutoShape 156"/>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9" name="AutoShape 157"/>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10" name="Group 158"/>
                <p:cNvGrpSpPr>
                  <a:grpSpLocks/>
                </p:cNvGrpSpPr>
                <p:nvPr/>
              </p:nvGrpSpPr>
              <p:grpSpPr bwMode="auto">
                <a:xfrm rot="1353540">
                  <a:off x="2682" y="1111"/>
                  <a:ext cx="743" cy="186"/>
                  <a:chOff x="1565" y="2568"/>
                  <a:chExt cx="1118" cy="279"/>
                </a:xfrm>
              </p:grpSpPr>
              <p:sp>
                <p:nvSpPr>
                  <p:cNvPr id="151711" name="AutoShape 159"/>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2" name="AutoShape 160"/>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3" name="AutoShape 161"/>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4" name="AutoShape 162"/>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715" name="Group 163"/>
              <p:cNvGrpSpPr>
                <a:grpSpLocks/>
              </p:cNvGrpSpPr>
              <p:nvPr/>
            </p:nvGrpSpPr>
            <p:grpSpPr bwMode="auto">
              <a:xfrm rot="-9970459" flipH="1" flipV="1">
                <a:off x="2688" y="1056"/>
                <a:ext cx="784" cy="198"/>
                <a:chOff x="2532" y="1051"/>
                <a:chExt cx="893" cy="246"/>
              </a:xfrm>
            </p:grpSpPr>
            <p:grpSp>
              <p:nvGrpSpPr>
                <p:cNvPr id="151716" name="Group 164"/>
                <p:cNvGrpSpPr>
                  <a:grpSpLocks/>
                </p:cNvGrpSpPr>
                <p:nvPr/>
              </p:nvGrpSpPr>
              <p:grpSpPr bwMode="auto">
                <a:xfrm>
                  <a:off x="2532" y="1051"/>
                  <a:ext cx="743" cy="185"/>
                  <a:chOff x="1565" y="2568"/>
                  <a:chExt cx="1118" cy="279"/>
                </a:xfrm>
              </p:grpSpPr>
              <p:sp>
                <p:nvSpPr>
                  <p:cNvPr id="151717" name="AutoShape 165"/>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8" name="AutoShape 166"/>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9" name="AutoShape 167"/>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0" name="AutoShape 168"/>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21" name="Group 169"/>
                <p:cNvGrpSpPr>
                  <a:grpSpLocks/>
                </p:cNvGrpSpPr>
                <p:nvPr/>
              </p:nvGrpSpPr>
              <p:grpSpPr bwMode="auto">
                <a:xfrm rot="1353540">
                  <a:off x="2682" y="1111"/>
                  <a:ext cx="743" cy="186"/>
                  <a:chOff x="1565" y="2568"/>
                  <a:chExt cx="1118" cy="279"/>
                </a:xfrm>
              </p:grpSpPr>
              <p:sp>
                <p:nvSpPr>
                  <p:cNvPr id="151722" name="AutoShape 170"/>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3" name="AutoShape 171"/>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4" name="AutoShape 172"/>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5" name="AutoShape 173"/>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grpSp>
        <p:nvGrpSpPr>
          <p:cNvPr id="3" name="Group 2"/>
          <p:cNvGrpSpPr/>
          <p:nvPr/>
        </p:nvGrpSpPr>
        <p:grpSpPr>
          <a:xfrm>
            <a:off x="152400" y="1824037"/>
            <a:ext cx="1246188" cy="766763"/>
            <a:chOff x="352425" y="2270125"/>
            <a:chExt cx="1169988" cy="766763"/>
          </a:xfrm>
        </p:grpSpPr>
        <p:sp>
          <p:nvSpPr>
            <p:cNvPr id="151726" name="Rectangle 174"/>
            <p:cNvSpPr>
              <a:spLocks noChangeArrowheads="1"/>
            </p:cNvSpPr>
            <p:nvPr/>
          </p:nvSpPr>
          <p:spPr bwMode="gray">
            <a:xfrm>
              <a:off x="352425" y="2270125"/>
              <a:ext cx="1169988" cy="766763"/>
            </a:xfrm>
            <a:prstGeom prst="rect">
              <a:avLst/>
            </a:prstGeom>
            <a:solidFill>
              <a:schemeClr val="accent2"/>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vi-VN"/>
            </a:p>
          </p:txBody>
        </p:sp>
        <p:sp>
          <p:nvSpPr>
            <p:cNvPr id="151729" name="Rectangle 177"/>
            <p:cNvSpPr>
              <a:spLocks noChangeArrowheads="1"/>
            </p:cNvSpPr>
            <p:nvPr/>
          </p:nvSpPr>
          <p:spPr bwMode="white">
            <a:xfrm>
              <a:off x="469900" y="23622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5" name="Group 4"/>
          <p:cNvGrpSpPr/>
          <p:nvPr/>
        </p:nvGrpSpPr>
        <p:grpSpPr>
          <a:xfrm>
            <a:off x="152400" y="3348037"/>
            <a:ext cx="1171837" cy="766763"/>
            <a:chOff x="200025" y="3195637"/>
            <a:chExt cx="1171837" cy="766763"/>
          </a:xfrm>
        </p:grpSpPr>
        <p:sp>
          <p:nvSpPr>
            <p:cNvPr id="151727" name="Rectangle 175"/>
            <p:cNvSpPr>
              <a:spLocks noChangeArrowheads="1"/>
            </p:cNvSpPr>
            <p:nvPr/>
          </p:nvSpPr>
          <p:spPr bwMode="gray">
            <a:xfrm>
              <a:off x="200025" y="3195637"/>
              <a:ext cx="1169988" cy="766763"/>
            </a:xfrm>
            <a:prstGeom prst="rect">
              <a:avLst/>
            </a:prstGeom>
            <a:solidFill>
              <a:schemeClr va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lstStyle/>
            <a:p>
              <a:endParaRPr lang="vi-VN"/>
            </a:p>
          </p:txBody>
        </p:sp>
        <p:sp>
          <p:nvSpPr>
            <p:cNvPr id="151730" name="Rectangle 178"/>
            <p:cNvSpPr>
              <a:spLocks noChangeArrowheads="1"/>
            </p:cNvSpPr>
            <p:nvPr/>
          </p:nvSpPr>
          <p:spPr bwMode="white">
            <a:xfrm>
              <a:off x="228600" y="32398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2" name="Group 1"/>
          <p:cNvGrpSpPr/>
          <p:nvPr/>
        </p:nvGrpSpPr>
        <p:grpSpPr>
          <a:xfrm>
            <a:off x="152400" y="4816663"/>
            <a:ext cx="1169988" cy="766763"/>
            <a:chOff x="352425" y="4816663"/>
            <a:chExt cx="1169988" cy="766763"/>
          </a:xfrm>
        </p:grpSpPr>
        <p:sp>
          <p:nvSpPr>
            <p:cNvPr id="151728" name="Rectangle 176"/>
            <p:cNvSpPr>
              <a:spLocks noChangeArrowheads="1"/>
            </p:cNvSpPr>
            <p:nvPr/>
          </p:nvSpPr>
          <p:spPr bwMode="gray">
            <a:xfrm>
              <a:off x="352425" y="4816663"/>
              <a:ext cx="1169988" cy="766763"/>
            </a:xfrm>
            <a:prstGeom prst="rect">
              <a:avLst/>
            </a:prstGeom>
            <a:solidFill>
              <a:schemeClr val="fo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folHlink">
                        <a:gamma/>
                        <a:shade val="60000"/>
                        <a:invGamma/>
                      </a:schemeClr>
                    </a:outerShdw>
                  </a:effectLst>
                </a14:hiddenEffects>
              </a:ext>
            </a:extLst>
          </p:spPr>
          <p:txBody>
            <a:bodyPr wrap="none" anchor="ctr"/>
            <a:lstStyle/>
            <a:p>
              <a:endParaRPr lang="vi-VN"/>
            </a:p>
          </p:txBody>
        </p:sp>
        <p:sp>
          <p:nvSpPr>
            <p:cNvPr id="151731" name="Rectangle 179"/>
            <p:cNvSpPr>
              <a:spLocks noChangeArrowheads="1"/>
            </p:cNvSpPr>
            <p:nvPr/>
          </p:nvSpPr>
          <p:spPr bwMode="white">
            <a:xfrm>
              <a:off x="458769" y="4881954"/>
              <a:ext cx="955711"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a:r>
                <a:rPr lang="en-US" b="1">
                  <a:solidFill>
                    <a:srgbClr val="FFFFFF"/>
                  </a:solidFill>
                </a:rPr>
                <a:t>LINH </a:t>
              </a:r>
            </a:p>
            <a:p>
              <a:pPr algn="just"/>
              <a:r>
                <a:rPr lang="en-US" b="1">
                  <a:solidFill>
                    <a:srgbClr val="FFFFFF"/>
                  </a:solidFill>
                </a:rPr>
                <a:t>ĐỘNG</a:t>
              </a:r>
            </a:p>
          </p:txBody>
        </p:sp>
      </p:grpSp>
      <p:sp>
        <p:nvSpPr>
          <p:cNvPr id="151732" name="Rectangle 180"/>
          <p:cNvSpPr>
            <a:spLocks noChangeArrowheads="1"/>
          </p:cNvSpPr>
          <p:nvPr/>
        </p:nvSpPr>
        <p:spPr bwMode="auto">
          <a:xfrm>
            <a:off x="1401353" y="1614303"/>
            <a:ext cx="3418706" cy="13234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Tránh được tình trạng mất nhiều thời gian tìm kiếm hồ sơ do chính mình đã thực hiện</a:t>
            </a:r>
            <a:endParaRPr lang="en-US" sz="2000" b="1" dirty="0"/>
          </a:p>
        </p:txBody>
      </p:sp>
      <p:sp>
        <p:nvSpPr>
          <p:cNvPr id="151733" name="Rectangle 181"/>
          <p:cNvSpPr>
            <a:spLocks noChangeArrowheads="1"/>
          </p:cNvSpPr>
          <p:nvPr/>
        </p:nvSpPr>
        <p:spPr bwMode="auto">
          <a:xfrm>
            <a:off x="1371600" y="3175337"/>
            <a:ext cx="3351212"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Cung cấp ngay hồ sơ giấy tờ cần thiết phục vụ các công việc </a:t>
            </a:r>
            <a:r>
              <a:rPr lang="en-US" sz="2000" b="1" smtClean="0"/>
              <a:t>gấp của </a:t>
            </a:r>
            <a:r>
              <a:rPr lang="en-US" sz="2000" b="1"/>
              <a:t>trường</a:t>
            </a:r>
            <a:endParaRPr lang="en-US" sz="2000" b="1" dirty="0"/>
          </a:p>
        </p:txBody>
      </p:sp>
      <p:sp>
        <p:nvSpPr>
          <p:cNvPr id="151734" name="Rectangle 182"/>
          <p:cNvSpPr>
            <a:spLocks noChangeArrowheads="1"/>
          </p:cNvSpPr>
          <p:nvPr/>
        </p:nvSpPr>
        <p:spPr bwMode="auto">
          <a:xfrm>
            <a:off x="1468847" y="4324363"/>
            <a:ext cx="3351212" cy="193899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Khi bạn có việc riêng cần vắng mặt tại cơ quan, đồng nghiệp của bạn có thể tìm và sử dụng được ngay hồ sơ do bạn thiết lập, không để ảnh hưởng đến công việc chung</a:t>
            </a:r>
            <a:endParaRPr lang="en-US" sz="2000" b="1" dirty="0"/>
          </a:p>
        </p:txBody>
      </p:sp>
      <p:grpSp>
        <p:nvGrpSpPr>
          <p:cNvPr id="7" name="Group 6"/>
          <p:cNvGrpSpPr/>
          <p:nvPr/>
        </p:nvGrpSpPr>
        <p:grpSpPr>
          <a:xfrm>
            <a:off x="6284913" y="1765300"/>
            <a:ext cx="1587500" cy="1319213"/>
            <a:chOff x="6284913" y="1765300"/>
            <a:chExt cx="1587500" cy="1319213"/>
          </a:xfrm>
        </p:grpSpPr>
        <p:sp>
          <p:nvSpPr>
            <p:cNvPr id="151559" name="Oval 7"/>
            <p:cNvSpPr>
              <a:spLocks noChangeArrowheads="1"/>
            </p:cNvSpPr>
            <p:nvPr/>
          </p:nvSpPr>
          <p:spPr bwMode="gray">
            <a:xfrm>
              <a:off x="6284913" y="1765300"/>
              <a:ext cx="1319212" cy="1319213"/>
            </a:xfrm>
            <a:prstGeom prst="ellipse">
              <a:avLst/>
            </a:prstGeom>
            <a:gradFill rotWithShape="0">
              <a:gsLst>
                <a:gs pos="0">
                  <a:schemeClr val="accent2">
                    <a:gamma/>
                    <a:shade val="66275"/>
                    <a:invGamma/>
                  </a:schemeClr>
                </a:gs>
                <a:gs pos="50000">
                  <a:schemeClr val="accent2"/>
                </a:gs>
                <a:gs pos="100000">
                  <a:schemeClr val="accent2">
                    <a:gamma/>
                    <a:shade val="66275"/>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107763" dir="2700000" algn="ctr" rotWithShape="0">
                      <a:schemeClr val="tx2">
                        <a:alpha val="19000"/>
                      </a:schemeClr>
                    </a:outerShdw>
                  </a:effectLst>
                </a14:hiddenEffects>
              </a:ext>
            </a:extLst>
          </p:spPr>
          <p:txBody>
            <a:bodyPr wrap="none" anchor="ctr"/>
            <a:lstStyle/>
            <a:p>
              <a:endParaRPr lang="vi-VN"/>
            </a:p>
          </p:txBody>
        </p:sp>
        <p:grpSp>
          <p:nvGrpSpPr>
            <p:cNvPr id="151633" name="Group 81"/>
            <p:cNvGrpSpPr>
              <a:grpSpLocks/>
            </p:cNvGrpSpPr>
            <p:nvPr/>
          </p:nvGrpSpPr>
          <p:grpSpPr bwMode="auto">
            <a:xfrm>
              <a:off x="6675438" y="1885950"/>
              <a:ext cx="1196975" cy="303213"/>
              <a:chOff x="2598" y="1026"/>
              <a:chExt cx="957" cy="242"/>
            </a:xfrm>
          </p:grpSpPr>
          <p:grpSp>
            <p:nvGrpSpPr>
              <p:cNvPr id="151634" name="Group 82"/>
              <p:cNvGrpSpPr>
                <a:grpSpLocks/>
              </p:cNvGrpSpPr>
              <p:nvPr/>
            </p:nvGrpSpPr>
            <p:grpSpPr bwMode="auto">
              <a:xfrm rot="-9970459" flipH="1" flipV="1">
                <a:off x="2598" y="1026"/>
                <a:ext cx="957" cy="242"/>
                <a:chOff x="2532" y="1051"/>
                <a:chExt cx="893" cy="246"/>
              </a:xfrm>
            </p:grpSpPr>
            <p:grpSp>
              <p:nvGrpSpPr>
                <p:cNvPr id="151635" name="Group 83"/>
                <p:cNvGrpSpPr>
                  <a:grpSpLocks/>
                </p:cNvGrpSpPr>
                <p:nvPr/>
              </p:nvGrpSpPr>
              <p:grpSpPr bwMode="auto">
                <a:xfrm>
                  <a:off x="2532" y="1051"/>
                  <a:ext cx="743" cy="185"/>
                  <a:chOff x="1565" y="2568"/>
                  <a:chExt cx="1118" cy="279"/>
                </a:xfrm>
              </p:grpSpPr>
              <p:sp>
                <p:nvSpPr>
                  <p:cNvPr id="151636" name="AutoShape 8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7" name="AutoShape 8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8" name="AutoShape 8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9" name="AutoShape 8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40" name="Group 88"/>
                <p:cNvGrpSpPr>
                  <a:grpSpLocks/>
                </p:cNvGrpSpPr>
                <p:nvPr/>
              </p:nvGrpSpPr>
              <p:grpSpPr bwMode="auto">
                <a:xfrm rot="1353540">
                  <a:off x="2682" y="1111"/>
                  <a:ext cx="743" cy="186"/>
                  <a:chOff x="1565" y="2568"/>
                  <a:chExt cx="1118" cy="279"/>
                </a:xfrm>
              </p:grpSpPr>
              <p:sp>
                <p:nvSpPr>
                  <p:cNvPr id="151641" name="AutoShape 8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2" name="AutoShape 9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3" name="AutoShape 9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4" name="AutoShape 9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45" name="Group 93"/>
              <p:cNvGrpSpPr>
                <a:grpSpLocks/>
              </p:cNvGrpSpPr>
              <p:nvPr/>
            </p:nvGrpSpPr>
            <p:grpSpPr bwMode="auto">
              <a:xfrm rot="-9970459" flipH="1" flipV="1">
                <a:off x="2688" y="1056"/>
                <a:ext cx="784" cy="198"/>
                <a:chOff x="2532" y="1051"/>
                <a:chExt cx="893" cy="246"/>
              </a:xfrm>
            </p:grpSpPr>
            <p:grpSp>
              <p:nvGrpSpPr>
                <p:cNvPr id="151646" name="Group 94"/>
                <p:cNvGrpSpPr>
                  <a:grpSpLocks/>
                </p:cNvGrpSpPr>
                <p:nvPr/>
              </p:nvGrpSpPr>
              <p:grpSpPr bwMode="auto">
                <a:xfrm>
                  <a:off x="2532" y="1051"/>
                  <a:ext cx="743" cy="185"/>
                  <a:chOff x="1565" y="2568"/>
                  <a:chExt cx="1118" cy="279"/>
                </a:xfrm>
              </p:grpSpPr>
              <p:sp>
                <p:nvSpPr>
                  <p:cNvPr id="151647" name="AutoShape 9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8" name="AutoShape 9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9" name="AutoShape 9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0" name="AutoShape 9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51" name="Group 99"/>
                <p:cNvGrpSpPr>
                  <a:grpSpLocks/>
                </p:cNvGrpSpPr>
                <p:nvPr/>
              </p:nvGrpSpPr>
              <p:grpSpPr bwMode="auto">
                <a:xfrm rot="1353540">
                  <a:off x="2682" y="1111"/>
                  <a:ext cx="743" cy="186"/>
                  <a:chOff x="1565" y="2568"/>
                  <a:chExt cx="1118" cy="279"/>
                </a:xfrm>
              </p:grpSpPr>
              <p:sp>
                <p:nvSpPr>
                  <p:cNvPr id="151652" name="AutoShape 10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3" name="AutoShape 10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4" name="AutoShape 10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5" name="AutoShape 10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5" name="Rectangle 183"/>
            <p:cNvSpPr>
              <a:spLocks noChangeArrowheads="1"/>
            </p:cNvSpPr>
            <p:nvPr/>
          </p:nvSpPr>
          <p:spPr bwMode="gray">
            <a:xfrm>
              <a:off x="6472238" y="21336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8" name="Group 7"/>
          <p:cNvGrpSpPr/>
          <p:nvPr/>
        </p:nvGrpSpPr>
        <p:grpSpPr>
          <a:xfrm>
            <a:off x="5032375" y="3925669"/>
            <a:ext cx="1368687" cy="919381"/>
            <a:chOff x="5032375" y="3925669"/>
            <a:chExt cx="1368687" cy="919381"/>
          </a:xfrm>
        </p:grpSpPr>
        <p:grpSp>
          <p:nvGrpSpPr>
            <p:cNvPr id="151587" name="Group 35"/>
            <p:cNvGrpSpPr>
              <a:grpSpLocks/>
            </p:cNvGrpSpPr>
            <p:nvPr/>
          </p:nvGrpSpPr>
          <p:grpSpPr bwMode="auto">
            <a:xfrm rot="10082854">
              <a:off x="5032375" y="4541838"/>
              <a:ext cx="1198563" cy="303212"/>
              <a:chOff x="2598" y="1026"/>
              <a:chExt cx="957" cy="242"/>
            </a:xfrm>
          </p:grpSpPr>
          <p:grpSp>
            <p:nvGrpSpPr>
              <p:cNvPr id="151588" name="Group 36"/>
              <p:cNvGrpSpPr>
                <a:grpSpLocks/>
              </p:cNvGrpSpPr>
              <p:nvPr/>
            </p:nvGrpSpPr>
            <p:grpSpPr bwMode="auto">
              <a:xfrm rot="-9970459" flipH="1" flipV="1">
                <a:off x="2598" y="1026"/>
                <a:ext cx="957" cy="242"/>
                <a:chOff x="2532" y="1051"/>
                <a:chExt cx="893" cy="246"/>
              </a:xfrm>
            </p:grpSpPr>
            <p:grpSp>
              <p:nvGrpSpPr>
                <p:cNvPr id="151589" name="Group 37"/>
                <p:cNvGrpSpPr>
                  <a:grpSpLocks/>
                </p:cNvGrpSpPr>
                <p:nvPr/>
              </p:nvGrpSpPr>
              <p:grpSpPr bwMode="auto">
                <a:xfrm>
                  <a:off x="2532" y="1051"/>
                  <a:ext cx="743" cy="185"/>
                  <a:chOff x="1565" y="2568"/>
                  <a:chExt cx="1118" cy="279"/>
                </a:xfrm>
              </p:grpSpPr>
              <p:sp>
                <p:nvSpPr>
                  <p:cNvPr id="151590" name="AutoShape 3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1" name="AutoShape 3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2" name="AutoShape 4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3" name="AutoShape 4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94" name="Group 42"/>
                <p:cNvGrpSpPr>
                  <a:grpSpLocks/>
                </p:cNvGrpSpPr>
                <p:nvPr/>
              </p:nvGrpSpPr>
              <p:grpSpPr bwMode="auto">
                <a:xfrm rot="1353540">
                  <a:off x="2682" y="1111"/>
                  <a:ext cx="743" cy="186"/>
                  <a:chOff x="1565" y="2568"/>
                  <a:chExt cx="1118" cy="279"/>
                </a:xfrm>
              </p:grpSpPr>
              <p:sp>
                <p:nvSpPr>
                  <p:cNvPr id="151595" name="AutoShape 4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6" name="AutoShape 4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7" name="AutoShape 4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8" name="AutoShape 46"/>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99" name="Group 47"/>
              <p:cNvGrpSpPr>
                <a:grpSpLocks/>
              </p:cNvGrpSpPr>
              <p:nvPr/>
            </p:nvGrpSpPr>
            <p:grpSpPr bwMode="auto">
              <a:xfrm rot="-9970459" flipH="1" flipV="1">
                <a:off x="2688" y="1056"/>
                <a:ext cx="784" cy="198"/>
                <a:chOff x="2532" y="1051"/>
                <a:chExt cx="893" cy="246"/>
              </a:xfrm>
            </p:grpSpPr>
            <p:grpSp>
              <p:nvGrpSpPr>
                <p:cNvPr id="151600" name="Group 48"/>
                <p:cNvGrpSpPr>
                  <a:grpSpLocks/>
                </p:cNvGrpSpPr>
                <p:nvPr/>
              </p:nvGrpSpPr>
              <p:grpSpPr bwMode="auto">
                <a:xfrm>
                  <a:off x="2532" y="1051"/>
                  <a:ext cx="743" cy="185"/>
                  <a:chOff x="1565" y="2568"/>
                  <a:chExt cx="1118" cy="279"/>
                </a:xfrm>
              </p:grpSpPr>
              <p:sp>
                <p:nvSpPr>
                  <p:cNvPr id="151601" name="AutoShape 4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2" name="AutoShape 5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3" name="AutoShape 5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4" name="AutoShape 5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05" name="Group 53"/>
                <p:cNvGrpSpPr>
                  <a:grpSpLocks/>
                </p:cNvGrpSpPr>
                <p:nvPr/>
              </p:nvGrpSpPr>
              <p:grpSpPr bwMode="auto">
                <a:xfrm rot="1353540">
                  <a:off x="2682" y="1111"/>
                  <a:ext cx="743" cy="186"/>
                  <a:chOff x="1565" y="2568"/>
                  <a:chExt cx="1118" cy="279"/>
                </a:xfrm>
              </p:grpSpPr>
              <p:sp>
                <p:nvSpPr>
                  <p:cNvPr id="151606" name="AutoShape 5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7" name="AutoShape 5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8" name="AutoShape 5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9" name="AutoShape 5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6" name="Rectangle 184"/>
            <p:cNvSpPr>
              <a:spLocks noChangeArrowheads="1"/>
            </p:cNvSpPr>
            <p:nvPr/>
          </p:nvSpPr>
          <p:spPr bwMode="gray">
            <a:xfrm>
              <a:off x="5257800" y="39256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9" name="Group 8"/>
          <p:cNvGrpSpPr/>
          <p:nvPr/>
        </p:nvGrpSpPr>
        <p:grpSpPr>
          <a:xfrm>
            <a:off x="7407275" y="3578225"/>
            <a:ext cx="1455738" cy="1320800"/>
            <a:chOff x="7407275" y="3578225"/>
            <a:chExt cx="1455738" cy="1320800"/>
          </a:xfrm>
        </p:grpSpPr>
        <p:sp>
          <p:nvSpPr>
            <p:cNvPr id="151560" name="Oval 8"/>
            <p:cNvSpPr>
              <a:spLocks noChangeArrowheads="1"/>
            </p:cNvSpPr>
            <p:nvPr/>
          </p:nvSpPr>
          <p:spPr bwMode="gray">
            <a:xfrm>
              <a:off x="7542213" y="3578225"/>
              <a:ext cx="1320800" cy="1320800"/>
            </a:xfrm>
            <a:prstGeom prst="ellipse">
              <a:avLst/>
            </a:prstGeom>
            <a:gradFill rotWithShape="0">
              <a:gsLst>
                <a:gs pos="0">
                  <a:schemeClr val="folHlink">
                    <a:gamma/>
                    <a:shade val="36078"/>
                    <a:invGamma/>
                  </a:schemeClr>
                </a:gs>
                <a:gs pos="50000">
                  <a:schemeClr val="folHlink"/>
                </a:gs>
                <a:gs pos="100000">
                  <a:schemeClr val="folHlink">
                    <a:gamma/>
                    <a:shade val="36078"/>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610" name="Group 58"/>
            <p:cNvGrpSpPr>
              <a:grpSpLocks/>
            </p:cNvGrpSpPr>
            <p:nvPr/>
          </p:nvGrpSpPr>
          <p:grpSpPr bwMode="auto">
            <a:xfrm rot="10082854">
              <a:off x="7407275" y="4540250"/>
              <a:ext cx="1196975" cy="303213"/>
              <a:chOff x="2598" y="1026"/>
              <a:chExt cx="957" cy="242"/>
            </a:xfrm>
          </p:grpSpPr>
          <p:grpSp>
            <p:nvGrpSpPr>
              <p:cNvPr id="151611" name="Group 59"/>
              <p:cNvGrpSpPr>
                <a:grpSpLocks/>
              </p:cNvGrpSpPr>
              <p:nvPr/>
            </p:nvGrpSpPr>
            <p:grpSpPr bwMode="auto">
              <a:xfrm rot="-9970459" flipH="1" flipV="1">
                <a:off x="2598" y="1026"/>
                <a:ext cx="957" cy="242"/>
                <a:chOff x="2532" y="1051"/>
                <a:chExt cx="893" cy="246"/>
              </a:xfrm>
            </p:grpSpPr>
            <p:grpSp>
              <p:nvGrpSpPr>
                <p:cNvPr id="151612" name="Group 60"/>
                <p:cNvGrpSpPr>
                  <a:grpSpLocks/>
                </p:cNvGrpSpPr>
                <p:nvPr/>
              </p:nvGrpSpPr>
              <p:grpSpPr bwMode="auto">
                <a:xfrm>
                  <a:off x="2532" y="1051"/>
                  <a:ext cx="743" cy="185"/>
                  <a:chOff x="1565" y="2568"/>
                  <a:chExt cx="1118" cy="279"/>
                </a:xfrm>
              </p:grpSpPr>
              <p:sp>
                <p:nvSpPr>
                  <p:cNvPr id="151613" name="AutoShape 6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4" name="AutoShape 6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5" name="AutoShape 6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6" name="AutoShape 6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17" name="Group 65"/>
                <p:cNvGrpSpPr>
                  <a:grpSpLocks/>
                </p:cNvGrpSpPr>
                <p:nvPr/>
              </p:nvGrpSpPr>
              <p:grpSpPr bwMode="auto">
                <a:xfrm rot="1353540">
                  <a:off x="2682" y="1111"/>
                  <a:ext cx="743" cy="186"/>
                  <a:chOff x="1565" y="2568"/>
                  <a:chExt cx="1118" cy="279"/>
                </a:xfrm>
              </p:grpSpPr>
              <p:sp>
                <p:nvSpPr>
                  <p:cNvPr id="151618" name="AutoShape 6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9" name="AutoShape 6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0" name="AutoShape 6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1" name="AutoShape 6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22" name="Group 70"/>
              <p:cNvGrpSpPr>
                <a:grpSpLocks/>
              </p:cNvGrpSpPr>
              <p:nvPr/>
            </p:nvGrpSpPr>
            <p:grpSpPr bwMode="auto">
              <a:xfrm rot="-9970459" flipH="1" flipV="1">
                <a:off x="2688" y="1056"/>
                <a:ext cx="784" cy="198"/>
                <a:chOff x="2532" y="1051"/>
                <a:chExt cx="893" cy="246"/>
              </a:xfrm>
            </p:grpSpPr>
            <p:grpSp>
              <p:nvGrpSpPr>
                <p:cNvPr id="151623" name="Group 71"/>
                <p:cNvGrpSpPr>
                  <a:grpSpLocks/>
                </p:cNvGrpSpPr>
                <p:nvPr/>
              </p:nvGrpSpPr>
              <p:grpSpPr bwMode="auto">
                <a:xfrm>
                  <a:off x="2532" y="1051"/>
                  <a:ext cx="743" cy="185"/>
                  <a:chOff x="1565" y="2568"/>
                  <a:chExt cx="1118" cy="279"/>
                </a:xfrm>
              </p:grpSpPr>
              <p:sp>
                <p:nvSpPr>
                  <p:cNvPr id="151624" name="AutoShape 7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5" name="AutoShape 7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6" name="AutoShape 7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7" name="AutoShape 7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28" name="Group 76"/>
                <p:cNvGrpSpPr>
                  <a:grpSpLocks/>
                </p:cNvGrpSpPr>
                <p:nvPr/>
              </p:nvGrpSpPr>
              <p:grpSpPr bwMode="auto">
                <a:xfrm rot="1353540">
                  <a:off x="2682" y="1111"/>
                  <a:ext cx="743" cy="186"/>
                  <a:chOff x="1565" y="2568"/>
                  <a:chExt cx="1118" cy="279"/>
                </a:xfrm>
              </p:grpSpPr>
              <p:sp>
                <p:nvSpPr>
                  <p:cNvPr id="151629" name="AutoShape 7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0" name="AutoShape 7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1" name="AutoShape 7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2" name="AutoShape 8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7" name="Rectangle 185"/>
            <p:cNvSpPr>
              <a:spLocks noChangeArrowheads="1"/>
            </p:cNvSpPr>
            <p:nvPr/>
          </p:nvSpPr>
          <p:spPr bwMode="gray">
            <a:xfrm>
              <a:off x="7774336" y="3952999"/>
              <a:ext cx="1008924"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solidFill>
                    <a:srgbClr val="FFFFFF"/>
                  </a:solidFill>
                </a:rPr>
                <a:t>LINH </a:t>
              </a:r>
            </a:p>
            <a:p>
              <a:pPr algn="just"/>
              <a:r>
                <a:rPr lang="en-US" b="1">
                  <a:solidFill>
                    <a:srgbClr val="FFFFFF"/>
                  </a:solidFill>
                </a:rPr>
                <a:t>ĐỘNG</a:t>
              </a:r>
            </a:p>
          </p:txBody>
        </p:sp>
      </p:grpSp>
      <p:sp>
        <p:nvSpPr>
          <p:cNvPr id="151747" name="Freeform 195"/>
          <p:cNvSpPr>
            <a:spLocks/>
          </p:cNvSpPr>
          <p:nvPr/>
        </p:nvSpPr>
        <p:spPr bwMode="gray">
          <a:xfrm flipH="1">
            <a:off x="8134350"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277526" y="1143000"/>
            <a:ext cx="8640917" cy="369332"/>
          </a:xfrm>
          <a:prstGeom prst="rect">
            <a:avLst/>
          </a:prstGeom>
        </p:spPr>
        <p:txBody>
          <a:bodyPr wrap="square">
            <a:spAutoFit/>
          </a:bodyPr>
          <a:lstStyle/>
          <a:p>
            <a:pPr algn="just"/>
            <a:r>
              <a:rPr lang="en-US" b="1" smtClean="0">
                <a:solidFill>
                  <a:schemeClr val="tx2"/>
                </a:solidFill>
              </a:rPr>
              <a:t>TÁC DỤNG CỦA VIỆC THƯỜNG XUYÊN QUẢN LÝ, SẮP XẾP HỒ SƠ</a:t>
            </a:r>
            <a:endParaRPr lang="en-US" b="1" dirty="0">
              <a:solidFill>
                <a:schemeClr val="tx2"/>
              </a:solidFill>
            </a:endParaRPr>
          </a:p>
        </p:txBody>
      </p:sp>
    </p:spTree>
    <p:extLst>
      <p:ext uri="{BB962C8B-B14F-4D97-AF65-F5344CB8AC3E}">
        <p14:creationId xmlns:p14="http://schemas.microsoft.com/office/powerpoint/2010/main" val="301051499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51732"/>
                                        </p:tgtEl>
                                        <p:attrNameLst>
                                          <p:attrName>style.visibility</p:attrName>
                                        </p:attrNameLst>
                                      </p:cBhvr>
                                      <p:to>
                                        <p:strVal val="visible"/>
                                      </p:to>
                                    </p:set>
                                    <p:anim calcmode="lin" valueType="num">
                                      <p:cBhvr>
                                        <p:cTn id="15" dur="500" fill="hold"/>
                                        <p:tgtEl>
                                          <p:spTgt spid="151732"/>
                                        </p:tgtEl>
                                        <p:attrNameLst>
                                          <p:attrName>ppt_w</p:attrName>
                                        </p:attrNameLst>
                                      </p:cBhvr>
                                      <p:tavLst>
                                        <p:tav tm="0">
                                          <p:val>
                                            <p:fltVal val="0"/>
                                          </p:val>
                                        </p:tav>
                                        <p:tav tm="100000">
                                          <p:val>
                                            <p:strVal val="#ppt_w"/>
                                          </p:val>
                                        </p:tav>
                                      </p:tavLst>
                                    </p:anim>
                                    <p:anim calcmode="lin" valueType="num">
                                      <p:cBhvr>
                                        <p:cTn id="16" dur="500" fill="hold"/>
                                        <p:tgtEl>
                                          <p:spTgt spid="151732"/>
                                        </p:tgtEl>
                                        <p:attrNameLst>
                                          <p:attrName>ppt_h</p:attrName>
                                        </p:attrNameLst>
                                      </p:cBhvr>
                                      <p:tavLst>
                                        <p:tav tm="0">
                                          <p:val>
                                            <p:fltVal val="0"/>
                                          </p:val>
                                        </p:tav>
                                        <p:tav tm="100000">
                                          <p:val>
                                            <p:strVal val="#ppt_h"/>
                                          </p:val>
                                        </p:tav>
                                      </p:tavLst>
                                    </p:anim>
                                    <p:animEffect transition="in" filter="fade">
                                      <p:cBhvr>
                                        <p:cTn id="17" dur="500"/>
                                        <p:tgtEl>
                                          <p:spTgt spid="151732"/>
                                        </p:tgtEl>
                                      </p:cBhvr>
                                    </p:animEffect>
                                    <p:anim calcmode="lin" valueType="num">
                                      <p:cBhvr>
                                        <p:cTn id="18" dur="500" fill="hold"/>
                                        <p:tgtEl>
                                          <p:spTgt spid="151732"/>
                                        </p:tgtEl>
                                        <p:attrNameLst>
                                          <p:attrName>ppt_x</p:attrName>
                                        </p:attrNameLst>
                                      </p:cBhvr>
                                      <p:tavLst>
                                        <p:tav tm="0">
                                          <p:val>
                                            <p:fltVal val="0.5"/>
                                          </p:val>
                                        </p:tav>
                                        <p:tav tm="100000">
                                          <p:val>
                                            <p:strVal val="#ppt_x"/>
                                          </p:val>
                                        </p:tav>
                                      </p:tavLst>
                                    </p:anim>
                                    <p:anim calcmode="lin" valueType="num">
                                      <p:cBhvr>
                                        <p:cTn id="19" dur="500" fill="hold"/>
                                        <p:tgtEl>
                                          <p:spTgt spid="151732"/>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51733"/>
                                        </p:tgtEl>
                                        <p:attrNameLst>
                                          <p:attrName>style.visibility</p:attrName>
                                        </p:attrNameLst>
                                      </p:cBhvr>
                                      <p:to>
                                        <p:strVal val="visible"/>
                                      </p:to>
                                    </p:set>
                                    <p:anim calcmode="lin" valueType="num">
                                      <p:cBhvr>
                                        <p:cTn id="23" dur="500" fill="hold"/>
                                        <p:tgtEl>
                                          <p:spTgt spid="151733"/>
                                        </p:tgtEl>
                                        <p:attrNameLst>
                                          <p:attrName>ppt_w</p:attrName>
                                        </p:attrNameLst>
                                      </p:cBhvr>
                                      <p:tavLst>
                                        <p:tav tm="0">
                                          <p:val>
                                            <p:fltVal val="0"/>
                                          </p:val>
                                        </p:tav>
                                        <p:tav tm="100000">
                                          <p:val>
                                            <p:strVal val="#ppt_w"/>
                                          </p:val>
                                        </p:tav>
                                      </p:tavLst>
                                    </p:anim>
                                    <p:anim calcmode="lin" valueType="num">
                                      <p:cBhvr>
                                        <p:cTn id="24" dur="500" fill="hold"/>
                                        <p:tgtEl>
                                          <p:spTgt spid="151733"/>
                                        </p:tgtEl>
                                        <p:attrNameLst>
                                          <p:attrName>ppt_h</p:attrName>
                                        </p:attrNameLst>
                                      </p:cBhvr>
                                      <p:tavLst>
                                        <p:tav tm="0">
                                          <p:val>
                                            <p:fltVal val="0"/>
                                          </p:val>
                                        </p:tav>
                                        <p:tav tm="100000">
                                          <p:val>
                                            <p:strVal val="#ppt_h"/>
                                          </p:val>
                                        </p:tav>
                                      </p:tavLst>
                                    </p:anim>
                                    <p:animEffect transition="in" filter="fade">
                                      <p:cBhvr>
                                        <p:cTn id="25" dur="500"/>
                                        <p:tgtEl>
                                          <p:spTgt spid="151733"/>
                                        </p:tgtEl>
                                      </p:cBhvr>
                                    </p:animEffect>
                                    <p:anim calcmode="lin" valueType="num">
                                      <p:cBhvr>
                                        <p:cTn id="26" dur="500" fill="hold"/>
                                        <p:tgtEl>
                                          <p:spTgt spid="151733"/>
                                        </p:tgtEl>
                                        <p:attrNameLst>
                                          <p:attrName>ppt_x</p:attrName>
                                        </p:attrNameLst>
                                      </p:cBhvr>
                                      <p:tavLst>
                                        <p:tav tm="0">
                                          <p:val>
                                            <p:fltVal val="0.5"/>
                                          </p:val>
                                        </p:tav>
                                        <p:tav tm="100000">
                                          <p:val>
                                            <p:strVal val="#ppt_x"/>
                                          </p:val>
                                        </p:tav>
                                      </p:tavLst>
                                    </p:anim>
                                    <p:anim calcmode="lin" valueType="num">
                                      <p:cBhvr>
                                        <p:cTn id="27" dur="500" fill="hold"/>
                                        <p:tgtEl>
                                          <p:spTgt spid="15173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anim calcmode="lin" valueType="num">
                                      <p:cBhvr>
                                        <p:cTn id="34" dur="500" fill="hold"/>
                                        <p:tgtEl>
                                          <p:spTgt spid="5"/>
                                        </p:tgtEl>
                                        <p:attrNameLst>
                                          <p:attrName>ppt_x</p:attrName>
                                        </p:attrNameLst>
                                      </p:cBhvr>
                                      <p:tavLst>
                                        <p:tav tm="0">
                                          <p:val>
                                            <p:fltVal val="0.5"/>
                                          </p:val>
                                        </p:tav>
                                        <p:tav tm="100000">
                                          <p:val>
                                            <p:strVal val="#ppt_x"/>
                                          </p:val>
                                        </p:tav>
                                      </p:tavLst>
                                    </p:anim>
                                    <p:anim calcmode="lin" valueType="num">
                                      <p:cBhvr>
                                        <p:cTn id="35" dur="500" fill="hold"/>
                                        <p:tgtEl>
                                          <p:spTgt spid="5"/>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151734"/>
                                        </p:tgtEl>
                                        <p:attrNameLst>
                                          <p:attrName>style.visibility</p:attrName>
                                        </p:attrNameLst>
                                      </p:cBhvr>
                                      <p:to>
                                        <p:strVal val="visible"/>
                                      </p:to>
                                    </p:set>
                                    <p:anim calcmode="lin" valueType="num">
                                      <p:cBhvr>
                                        <p:cTn id="39" dur="500" fill="hold"/>
                                        <p:tgtEl>
                                          <p:spTgt spid="151734"/>
                                        </p:tgtEl>
                                        <p:attrNameLst>
                                          <p:attrName>ppt_w</p:attrName>
                                        </p:attrNameLst>
                                      </p:cBhvr>
                                      <p:tavLst>
                                        <p:tav tm="0">
                                          <p:val>
                                            <p:fltVal val="0"/>
                                          </p:val>
                                        </p:tav>
                                        <p:tav tm="100000">
                                          <p:val>
                                            <p:strVal val="#ppt_w"/>
                                          </p:val>
                                        </p:tav>
                                      </p:tavLst>
                                    </p:anim>
                                    <p:anim calcmode="lin" valueType="num">
                                      <p:cBhvr>
                                        <p:cTn id="40" dur="500" fill="hold"/>
                                        <p:tgtEl>
                                          <p:spTgt spid="151734"/>
                                        </p:tgtEl>
                                        <p:attrNameLst>
                                          <p:attrName>ppt_h</p:attrName>
                                        </p:attrNameLst>
                                      </p:cBhvr>
                                      <p:tavLst>
                                        <p:tav tm="0">
                                          <p:val>
                                            <p:fltVal val="0"/>
                                          </p:val>
                                        </p:tav>
                                        <p:tav tm="100000">
                                          <p:val>
                                            <p:strVal val="#ppt_h"/>
                                          </p:val>
                                        </p:tav>
                                      </p:tavLst>
                                    </p:anim>
                                    <p:animEffect transition="in" filter="fade">
                                      <p:cBhvr>
                                        <p:cTn id="41" dur="500"/>
                                        <p:tgtEl>
                                          <p:spTgt spid="151734"/>
                                        </p:tgtEl>
                                      </p:cBhvr>
                                    </p:animEffect>
                                    <p:anim calcmode="lin" valueType="num">
                                      <p:cBhvr>
                                        <p:cTn id="42" dur="500" fill="hold"/>
                                        <p:tgtEl>
                                          <p:spTgt spid="151734"/>
                                        </p:tgtEl>
                                        <p:attrNameLst>
                                          <p:attrName>ppt_x</p:attrName>
                                        </p:attrNameLst>
                                      </p:cBhvr>
                                      <p:tavLst>
                                        <p:tav tm="0">
                                          <p:val>
                                            <p:fltVal val="0.5"/>
                                          </p:val>
                                        </p:tav>
                                        <p:tav tm="100000">
                                          <p:val>
                                            <p:strVal val="#ppt_x"/>
                                          </p:val>
                                        </p:tav>
                                      </p:tavLst>
                                    </p:anim>
                                    <p:anim calcmode="lin" valueType="num">
                                      <p:cBhvr>
                                        <p:cTn id="43" dur="500" fill="hold"/>
                                        <p:tgtEl>
                                          <p:spTgt spid="151734"/>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anim calcmode="lin" valueType="num">
                                      <p:cBhvr>
                                        <p:cTn id="50" dur="500" fill="hold"/>
                                        <p:tgtEl>
                                          <p:spTgt spid="2"/>
                                        </p:tgtEl>
                                        <p:attrNameLst>
                                          <p:attrName>ppt_x</p:attrName>
                                        </p:attrNameLst>
                                      </p:cBhvr>
                                      <p:tavLst>
                                        <p:tav tm="0">
                                          <p:val>
                                            <p:fltVal val="0.5"/>
                                          </p:val>
                                        </p:tav>
                                        <p:tav tm="100000">
                                          <p:val>
                                            <p:strVal val="#ppt_x"/>
                                          </p:val>
                                        </p:tav>
                                      </p:tavLst>
                                    </p:anim>
                                    <p:anim calcmode="lin" valueType="num">
                                      <p:cBhvr>
                                        <p:cTn id="51" dur="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732" grpId="0"/>
      <p:bldP spid="151733" grpId="0"/>
      <p:bldP spid="1517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9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2" name="Rectangle 1"/>
          <p:cNvSpPr/>
          <p:nvPr/>
        </p:nvSpPr>
        <p:spPr>
          <a:xfrm>
            <a:off x="762000" y="1728347"/>
            <a:ext cx="7543800" cy="3453253"/>
          </a:xfrm>
          <a:prstGeom prst="rect">
            <a:avLst/>
          </a:prstGeom>
        </p:spPr>
        <p:txBody>
          <a:bodyPr wrap="square">
            <a:spAutoFit/>
          </a:bodyPr>
          <a:lstStyle/>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Lập danh mục tất cả các loại hồ sơ giấy</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Danh mục gồm các cột: STT; Tên HS; Người lập; Người được đọc HS; Vị trí cất HS; Dạng HS (gồm văn bản; trong máy tính; đĩa CD hay ổ cứng di động); Ngày phát sinh HS; Ngày cất HS</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Thường xuyên 2 tuần 1 lần, bạn phải cập nhật danh mục HS và cập nhật giấy tờ vào hồ sơ liên quan</a:t>
            </a:r>
            <a:endParaRPr lang="en-US" sz="2600" b="1" dirty="0">
              <a:solidFill>
                <a:schemeClr val="tx2"/>
              </a:solidFill>
            </a:endParaRPr>
          </a:p>
        </p:txBody>
      </p:sp>
    </p:spTree>
    <p:extLst>
      <p:ext uri="{BB962C8B-B14F-4D97-AF65-F5344CB8AC3E}">
        <p14:creationId xmlns:p14="http://schemas.microsoft.com/office/powerpoint/2010/main" val="11106928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Oval 2"/>
          <p:cNvSpPr>
            <a:spLocks noChangeArrowheads="1"/>
          </p:cNvSpPr>
          <p:nvPr/>
        </p:nvSpPr>
        <p:spPr bwMode="gray">
          <a:xfrm>
            <a:off x="2606239" y="2086022"/>
            <a:ext cx="3810000" cy="3810000"/>
          </a:xfrm>
          <a:prstGeom prst="ellipse">
            <a:avLst/>
          </a:prstGeom>
          <a:solidFill>
            <a:srgbClr val="0070C0">
              <a:alpha val="39999"/>
            </a:srgbClr>
          </a:solidFill>
          <a:ln>
            <a:noFill/>
          </a:ln>
          <a:effectLst/>
        </p:spPr>
        <p:txBody>
          <a:bodyPr wrap="none" anchor="ctr"/>
          <a:lstStyle/>
          <a:p>
            <a:endParaRPr lang="vi-VN"/>
          </a:p>
        </p:txBody>
      </p:sp>
      <p:sp>
        <p:nvSpPr>
          <p:cNvPr id="38915" name="Oval 3"/>
          <p:cNvSpPr>
            <a:spLocks noChangeArrowheads="1"/>
          </p:cNvSpPr>
          <p:nvPr/>
        </p:nvSpPr>
        <p:spPr bwMode="gray">
          <a:xfrm>
            <a:off x="3431949" y="2016218"/>
            <a:ext cx="1006926" cy="879382"/>
          </a:xfrm>
          <a:prstGeom prst="ellipse">
            <a:avLst/>
          </a:prstGeom>
          <a:solidFill>
            <a:srgbClr val="FFFFFF"/>
          </a:solidFill>
          <a:ln w="76200" algn="ctr">
            <a:solidFill>
              <a:schemeClr val="accent4"/>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4"/>
                </a:solidFill>
                <a:cs typeface="Arial" charset="0"/>
              </a:rPr>
              <a:t>1</a:t>
            </a:r>
            <a:endParaRPr lang="en-US" sz="3200" b="1">
              <a:solidFill>
                <a:schemeClr val="accent4"/>
              </a:solidFill>
              <a:cs typeface="Arial" charset="0"/>
            </a:endParaRPr>
          </a:p>
        </p:txBody>
      </p:sp>
      <p:sp>
        <p:nvSpPr>
          <p:cNvPr id="38917" name="AutoShape 5"/>
          <p:cNvSpPr>
            <a:spLocks/>
          </p:cNvSpPr>
          <p:nvPr/>
        </p:nvSpPr>
        <p:spPr bwMode="auto">
          <a:xfrm>
            <a:off x="6319837" y="1645444"/>
            <a:ext cx="2557462" cy="366712"/>
          </a:xfrm>
          <a:prstGeom prst="accentCallout2">
            <a:avLst>
              <a:gd name="adj1" fmla="val 31167"/>
              <a:gd name="adj2" fmla="val -3894"/>
              <a:gd name="adj3" fmla="val 31167"/>
              <a:gd name="adj4" fmla="val -14681"/>
              <a:gd name="adj5" fmla="val 182173"/>
              <a:gd name="adj6" fmla="val -27950"/>
            </a:avLst>
          </a:prstGeom>
          <a:noFill/>
          <a:ln w="9525">
            <a:solidFill>
              <a:schemeClr val="fo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ln>
                  <a:solidFill>
                    <a:srgbClr val="FFC000"/>
                  </a:solidFill>
                </a:ln>
                <a:solidFill>
                  <a:schemeClr val="accent6"/>
                </a:solidFill>
                <a:latin typeface="Arial" pitchFamily="34" charset="0"/>
                <a:cs typeface="Arial" pitchFamily="34" charset="0"/>
              </a:rPr>
              <a:t>4. Sao </a:t>
            </a:r>
            <a:r>
              <a:rPr lang="en-US" sz="2000" b="1">
                <a:ln>
                  <a:solidFill>
                    <a:srgbClr val="FFC000"/>
                  </a:solidFill>
                </a:ln>
                <a:solidFill>
                  <a:schemeClr val="accent6"/>
                </a:solidFill>
                <a:latin typeface="Arial" pitchFamily="34" charset="0"/>
                <a:cs typeface="Arial" pitchFamily="34" charset="0"/>
              </a:rPr>
              <a:t>lưu dữ liệu định kỳ</a:t>
            </a:r>
            <a:endParaRPr lang="en-US" sz="2000" b="1" dirty="0">
              <a:ln>
                <a:solidFill>
                  <a:srgbClr val="FFC000"/>
                </a:solidFill>
              </a:ln>
              <a:solidFill>
                <a:schemeClr val="accent6"/>
              </a:solidFill>
              <a:latin typeface="Arial" pitchFamily="34" charset="0"/>
              <a:cs typeface="Arial" pitchFamily="34" charset="0"/>
            </a:endParaRPr>
          </a:p>
        </p:txBody>
      </p:sp>
      <p:sp>
        <p:nvSpPr>
          <p:cNvPr id="38918" name="AutoShape 6"/>
          <p:cNvSpPr>
            <a:spLocks/>
          </p:cNvSpPr>
          <p:nvPr/>
        </p:nvSpPr>
        <p:spPr bwMode="auto">
          <a:xfrm>
            <a:off x="54419" y="1774825"/>
            <a:ext cx="2458816" cy="434975"/>
          </a:xfrm>
          <a:prstGeom prst="accentCallout2">
            <a:avLst>
              <a:gd name="adj1" fmla="val 26278"/>
              <a:gd name="adj2" fmla="val 104782"/>
              <a:gd name="adj3" fmla="val 26278"/>
              <a:gd name="adj4" fmla="val 124898"/>
              <a:gd name="adj5" fmla="val 100755"/>
              <a:gd name="adj6" fmla="val 139833"/>
            </a:avLst>
          </a:prstGeom>
          <a:noFill/>
          <a:ln w="9525">
            <a:solidFill>
              <a:schemeClr va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7030A0"/>
                </a:solidFill>
                <a:latin typeface="Arial" pitchFamily="34" charset="0"/>
                <a:cs typeface="Arial" pitchFamily="34" charset="0"/>
              </a:rPr>
              <a:t>1. Thiết </a:t>
            </a:r>
            <a:r>
              <a:rPr lang="en-US" b="1">
                <a:solidFill>
                  <a:srgbClr val="7030A0"/>
                </a:solidFill>
                <a:latin typeface="Arial" pitchFamily="34" charset="0"/>
                <a:cs typeface="Arial" pitchFamily="34" charset="0"/>
              </a:rPr>
              <a:t>lập các thư mục theo chủ đề và thời gian</a:t>
            </a:r>
            <a:endParaRPr lang="en-US" b="1" dirty="0">
              <a:solidFill>
                <a:srgbClr val="7030A0"/>
              </a:solidFill>
              <a:latin typeface="Arial" pitchFamily="34" charset="0"/>
              <a:cs typeface="Arial" pitchFamily="34" charset="0"/>
            </a:endParaRPr>
          </a:p>
        </p:txBody>
      </p:sp>
      <p:sp>
        <p:nvSpPr>
          <p:cNvPr id="38919" name="AutoShape 7"/>
          <p:cNvSpPr>
            <a:spLocks/>
          </p:cNvSpPr>
          <p:nvPr/>
        </p:nvSpPr>
        <p:spPr bwMode="auto">
          <a:xfrm>
            <a:off x="152400" y="3070225"/>
            <a:ext cx="2133600" cy="434975"/>
          </a:xfrm>
          <a:prstGeom prst="accentCallout2">
            <a:avLst>
              <a:gd name="adj1" fmla="val 26278"/>
              <a:gd name="adj2" fmla="val 104782"/>
              <a:gd name="adj3" fmla="val 26278"/>
              <a:gd name="adj4" fmla="val 126296"/>
              <a:gd name="adj5" fmla="val 48542"/>
              <a:gd name="adj6" fmla="val 137250"/>
            </a:avLst>
          </a:prstGeom>
          <a:noFill/>
          <a:ln w="9525">
            <a:solidFill>
              <a:schemeClr val="accent2"/>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a:solidFill>
                  <a:schemeClr val="accent2">
                    <a:lumMod val="50000"/>
                  </a:schemeClr>
                </a:solidFill>
                <a:latin typeface="Arial" pitchFamily="34" charset="0"/>
                <a:cs typeface="Arial" pitchFamily="34" charset="0"/>
              </a:rPr>
              <a:t>2. Quản lý các thông tin đầu vào là các thông tin chưa xử lý</a:t>
            </a:r>
            <a:endParaRPr lang="en-US" b="1" dirty="0">
              <a:solidFill>
                <a:schemeClr val="accent2">
                  <a:lumMod val="50000"/>
                </a:schemeClr>
              </a:solidFill>
              <a:latin typeface="Arial" pitchFamily="34" charset="0"/>
              <a:cs typeface="Arial" pitchFamily="34" charset="0"/>
            </a:endParaRPr>
          </a:p>
        </p:txBody>
      </p:sp>
      <p:sp>
        <p:nvSpPr>
          <p:cNvPr id="38920" name="AutoShape 8"/>
          <p:cNvSpPr>
            <a:spLocks/>
          </p:cNvSpPr>
          <p:nvPr/>
        </p:nvSpPr>
        <p:spPr bwMode="auto">
          <a:xfrm>
            <a:off x="152399" y="5082141"/>
            <a:ext cx="2360835" cy="392113"/>
          </a:xfrm>
          <a:prstGeom prst="accentCallout2">
            <a:avLst>
              <a:gd name="adj1" fmla="val 29148"/>
              <a:gd name="adj2" fmla="val 105046"/>
              <a:gd name="adj3" fmla="val 29148"/>
              <a:gd name="adj4" fmla="val 105046"/>
              <a:gd name="adj5" fmla="val -105622"/>
              <a:gd name="adj6" fmla="val 129515"/>
            </a:avLst>
          </a:prstGeom>
          <a:noFill/>
          <a:ln w="9525">
            <a:solidFill>
              <a:schemeClr val="accent1"/>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FF0000"/>
                </a:solidFill>
                <a:latin typeface="Arial" pitchFamily="34" charset="0"/>
                <a:cs typeface="Arial" pitchFamily="34" charset="0"/>
              </a:rPr>
              <a:t>3. Lưu </a:t>
            </a:r>
            <a:r>
              <a:rPr lang="en-US" b="1">
                <a:solidFill>
                  <a:srgbClr val="FF0000"/>
                </a:solidFill>
                <a:latin typeface="Arial" pitchFamily="34" charset="0"/>
                <a:cs typeface="Arial" pitchFamily="34" charset="0"/>
              </a:rPr>
              <a:t>các thông tin cần xóa để có thể tham khảo lại, chỉ xóa sau một thời gian nhất định (một quý hay một học kỳ)</a:t>
            </a:r>
            <a:endParaRPr lang="en-US" b="1" dirty="0">
              <a:solidFill>
                <a:srgbClr val="FF0000"/>
              </a:solidFill>
              <a:latin typeface="Arial" pitchFamily="34" charset="0"/>
              <a:cs typeface="Arial" pitchFamily="34" charset="0"/>
            </a:endParaRPr>
          </a:p>
        </p:txBody>
      </p:sp>
      <p:sp>
        <p:nvSpPr>
          <p:cNvPr id="38923" name="Oval 11"/>
          <p:cNvSpPr>
            <a:spLocks noChangeArrowheads="1"/>
          </p:cNvSpPr>
          <p:nvPr/>
        </p:nvSpPr>
        <p:spPr bwMode="gray">
          <a:xfrm>
            <a:off x="5029200" y="2209800"/>
            <a:ext cx="1006926" cy="879381"/>
          </a:xfrm>
          <a:prstGeom prst="ellipse">
            <a:avLst/>
          </a:prstGeom>
          <a:solidFill>
            <a:srgbClr val="FFFFFF"/>
          </a:solidFill>
          <a:ln w="76200" algn="ctr">
            <a:solidFill>
              <a:schemeClr val="accent6">
                <a:lumMod val="60000"/>
                <a:lumOff val="4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6"/>
                </a:solidFill>
                <a:cs typeface="Arial" charset="0"/>
              </a:rPr>
              <a:t>4</a:t>
            </a:r>
            <a:endParaRPr lang="en-US" sz="3200" b="1">
              <a:solidFill>
                <a:schemeClr val="accent6"/>
              </a:solidFill>
              <a:cs typeface="Arial" charset="0"/>
            </a:endParaRPr>
          </a:p>
        </p:txBody>
      </p:sp>
      <p:sp>
        <p:nvSpPr>
          <p:cNvPr id="38925" name="Oval 13"/>
          <p:cNvSpPr>
            <a:spLocks noChangeArrowheads="1"/>
          </p:cNvSpPr>
          <p:nvPr/>
        </p:nvSpPr>
        <p:spPr bwMode="gray">
          <a:xfrm>
            <a:off x="2701926" y="3065509"/>
            <a:ext cx="1006926" cy="879382"/>
          </a:xfrm>
          <a:prstGeom prst="ellipse">
            <a:avLst/>
          </a:prstGeom>
          <a:solidFill>
            <a:srgbClr val="FFFFFF"/>
          </a:solidFill>
          <a:ln w="7620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2"/>
                </a:solidFill>
                <a:cs typeface="Arial" charset="0"/>
              </a:rPr>
              <a:t>2</a:t>
            </a:r>
            <a:endParaRPr lang="en-US" sz="3200" b="1">
              <a:solidFill>
                <a:schemeClr val="accent2"/>
              </a:solidFill>
              <a:cs typeface="Arial" charset="0"/>
            </a:endParaRPr>
          </a:p>
        </p:txBody>
      </p:sp>
      <p:sp>
        <p:nvSpPr>
          <p:cNvPr id="38927" name="Oval 15"/>
          <p:cNvSpPr>
            <a:spLocks noChangeArrowheads="1"/>
          </p:cNvSpPr>
          <p:nvPr/>
        </p:nvSpPr>
        <p:spPr bwMode="gray">
          <a:xfrm>
            <a:off x="3198462" y="4430713"/>
            <a:ext cx="1006926" cy="879381"/>
          </a:xfrm>
          <a:prstGeom prst="ellipse">
            <a:avLst/>
          </a:prstGeom>
          <a:solidFill>
            <a:schemeClr val="bg1"/>
          </a:solidFill>
          <a:ln w="76200" algn="ctr">
            <a:solidFill>
              <a:schemeClr val="accent3"/>
            </a:solidFill>
            <a:round/>
            <a:headEnd/>
            <a:tailEnd/>
          </a:ln>
          <a:effectLst/>
          <a:extLst/>
        </p:spPr>
        <p:txBody>
          <a:bodyPr wrap="none" anchor="ctr"/>
          <a:lstStyle/>
          <a:p>
            <a:pPr algn="ctr"/>
            <a:r>
              <a:rPr lang="en-US" sz="3200" b="1" smtClean="0">
                <a:solidFill>
                  <a:schemeClr val="accent3"/>
                </a:solidFill>
                <a:cs typeface="Arial" charset="0"/>
              </a:rPr>
              <a:t>3</a:t>
            </a:r>
            <a:endParaRPr lang="en-US" sz="3200" b="1">
              <a:solidFill>
                <a:schemeClr val="accent3"/>
              </a:solidFill>
              <a:cs typeface="Arial" charset="0"/>
            </a:endParaRPr>
          </a:p>
        </p:txBody>
      </p:sp>
      <p:sp>
        <p:nvSpPr>
          <p:cNvPr id="38929" name="Oval 17"/>
          <p:cNvSpPr>
            <a:spLocks noChangeArrowheads="1"/>
          </p:cNvSpPr>
          <p:nvPr/>
        </p:nvSpPr>
        <p:spPr bwMode="gray">
          <a:xfrm>
            <a:off x="3810000" y="3070225"/>
            <a:ext cx="1382713" cy="1360488"/>
          </a:xfrm>
          <a:prstGeom prst="ellipse">
            <a:avLst/>
          </a:prstGeom>
          <a:solidFill>
            <a:srgbClr val="FFFFFF"/>
          </a:solidFill>
          <a:ln>
            <a:noFill/>
          </a:ln>
          <a:effectLst/>
          <a:extLst>
            <a:ext uri="{91240B29-F687-4F45-9708-019B960494DF}">
              <a14:hiddenLine xmlns:a14="http://schemas.microsoft.com/office/drawing/2010/main" w="76200" algn="ctr">
                <a:solidFill>
                  <a:schemeClr val="bg2"/>
                </a:solidFill>
                <a:round/>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21" name="Oval 11"/>
          <p:cNvSpPr>
            <a:spLocks noChangeArrowheads="1"/>
          </p:cNvSpPr>
          <p:nvPr/>
        </p:nvSpPr>
        <p:spPr bwMode="gray">
          <a:xfrm>
            <a:off x="4648200" y="4594873"/>
            <a:ext cx="1006926" cy="879381"/>
          </a:xfrm>
          <a:prstGeom prst="ellipse">
            <a:avLst/>
          </a:prstGeom>
          <a:solidFill>
            <a:srgbClr val="FFFFFF"/>
          </a:solidFill>
          <a:ln w="762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solidFill>
                  <a:srgbClr val="0070C0"/>
                </a:solidFill>
              </a:rPr>
              <a:t>6</a:t>
            </a:r>
            <a:endParaRPr lang="vi-VN" sz="3200">
              <a:solidFill>
                <a:srgbClr val="0070C0"/>
              </a:solidFill>
            </a:endParaRPr>
          </a:p>
        </p:txBody>
      </p:sp>
      <p:sp>
        <p:nvSpPr>
          <p:cNvPr id="25" name="Oval 19"/>
          <p:cNvSpPr>
            <a:spLocks noChangeArrowheads="1"/>
          </p:cNvSpPr>
          <p:nvPr/>
        </p:nvSpPr>
        <p:spPr bwMode="gray">
          <a:xfrm>
            <a:off x="5151663" y="3551332"/>
            <a:ext cx="1006926" cy="879381"/>
          </a:xfrm>
          <a:prstGeom prst="ellipse">
            <a:avLst/>
          </a:prstGeom>
          <a:solidFill>
            <a:srgbClr val="FFFFFF"/>
          </a:solidFill>
          <a:ln w="76200" algn="ctr">
            <a:solidFill>
              <a:srgbClr val="C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rgbClr val="C00000"/>
                </a:solidFill>
              </a:rPr>
              <a:t>5</a:t>
            </a:r>
            <a:endParaRPr lang="vi-VN" sz="3200" b="1">
              <a:solidFill>
                <a:srgbClr val="C00000"/>
              </a:solidFill>
            </a:endParaRPr>
          </a:p>
        </p:txBody>
      </p:sp>
      <p:sp>
        <p:nvSpPr>
          <p:cNvPr id="26" name="AutoShape 18"/>
          <p:cNvSpPr>
            <a:spLocks/>
          </p:cNvSpPr>
          <p:nvPr/>
        </p:nvSpPr>
        <p:spPr bwMode="auto">
          <a:xfrm>
            <a:off x="6764481" y="3287712"/>
            <a:ext cx="2133600" cy="366712"/>
          </a:xfrm>
          <a:prstGeom prst="accentCallout2">
            <a:avLst>
              <a:gd name="adj1" fmla="val 31167"/>
              <a:gd name="adj2" fmla="val -3847"/>
              <a:gd name="adj3" fmla="val 31167"/>
              <a:gd name="adj4" fmla="val -12421"/>
              <a:gd name="adj5" fmla="val 124737"/>
              <a:gd name="adj6" fmla="val -32597"/>
            </a:avLst>
          </a:prstGeom>
          <a:noFill/>
          <a:ln w="9525">
            <a:solidFill>
              <a:srgbClr val="C0000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endParaRPr lang="en-US" sz="2000" b="1">
              <a:solidFill>
                <a:srgbClr val="C00000"/>
              </a:solidFill>
              <a:latin typeface="Arial" pitchFamily="34" charset="0"/>
              <a:cs typeface="Arial" pitchFamily="34" charset="0"/>
            </a:endParaRPr>
          </a:p>
          <a:p>
            <a:pPr algn="just"/>
            <a:r>
              <a:rPr lang="en-US" sz="2000" b="1" smtClean="0">
                <a:solidFill>
                  <a:srgbClr val="C00000"/>
                </a:solidFill>
                <a:latin typeface="Arial" pitchFamily="34" charset="0"/>
                <a:cs typeface="Arial" pitchFamily="34" charset="0"/>
              </a:rPr>
              <a:t>5. </a:t>
            </a:r>
            <a:r>
              <a:rPr lang="en-US" sz="2000" b="1" smtClean="0">
                <a:solidFill>
                  <a:srgbClr val="C00000"/>
                </a:solidFill>
                <a:latin typeface="Arial" pitchFamily="34" charset="0"/>
                <a:cs typeface="Arial" pitchFamily="34" charset="0"/>
              </a:rPr>
              <a:t>Cài </a:t>
            </a:r>
            <a:r>
              <a:rPr lang="en-US" sz="2000" b="1">
                <a:solidFill>
                  <a:srgbClr val="C00000"/>
                </a:solidFill>
                <a:latin typeface="Arial" pitchFamily="34" charset="0"/>
                <a:cs typeface="Arial" pitchFamily="34" charset="0"/>
              </a:rPr>
              <a:t>đặt phần mềm diệt virus có bản quyền, đặt lịch quét virus hàng ngày</a:t>
            </a:r>
          </a:p>
          <a:p>
            <a:pPr algn="just"/>
            <a:endParaRPr lang="en-US" sz="2000" b="1" dirty="0">
              <a:solidFill>
                <a:srgbClr val="C00000"/>
              </a:solidFill>
              <a:latin typeface="Arial" pitchFamily="34" charset="0"/>
              <a:cs typeface="Arial" pitchFamily="34" charset="0"/>
            </a:endParaRPr>
          </a:p>
        </p:txBody>
      </p:sp>
      <p:sp>
        <p:nvSpPr>
          <p:cNvPr id="28" name="AutoShape 18"/>
          <p:cNvSpPr>
            <a:spLocks/>
          </p:cNvSpPr>
          <p:nvPr/>
        </p:nvSpPr>
        <p:spPr bwMode="auto">
          <a:xfrm>
            <a:off x="5825603" y="5638800"/>
            <a:ext cx="3110579" cy="366712"/>
          </a:xfrm>
          <a:prstGeom prst="accentCallout2">
            <a:avLst>
              <a:gd name="adj1" fmla="val 31167"/>
              <a:gd name="adj2" fmla="val -3847"/>
              <a:gd name="adj3" fmla="val 31167"/>
              <a:gd name="adj4" fmla="val -12421"/>
              <a:gd name="adj5" fmla="val -63727"/>
              <a:gd name="adj6" fmla="val -27672"/>
            </a:avLst>
          </a:prstGeom>
          <a:noFill/>
          <a:ln w="9525">
            <a:solidFill>
              <a:srgbClr val="0070C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solidFill>
                  <a:schemeClr val="accent1"/>
                </a:solidFill>
                <a:latin typeface="Arial" pitchFamily="34" charset="0"/>
                <a:cs typeface="Arial" pitchFamily="34" charset="0"/>
              </a:rPr>
              <a:t>6. </a:t>
            </a:r>
            <a:r>
              <a:rPr lang="en-US" sz="2000" b="1" smtClean="0">
                <a:solidFill>
                  <a:schemeClr val="accent1"/>
                </a:solidFill>
                <a:latin typeface="Arial" pitchFamily="34" charset="0"/>
                <a:cs typeface="Arial" pitchFamily="34" charset="0"/>
              </a:rPr>
              <a:t>Không </a:t>
            </a:r>
            <a:r>
              <a:rPr lang="en-US" sz="2000" b="1">
                <a:solidFill>
                  <a:schemeClr val="accent1"/>
                </a:solidFill>
                <a:latin typeface="Arial" pitchFamily="34" charset="0"/>
                <a:cs typeface="Arial" pitchFamily="34" charset="0"/>
              </a:rPr>
              <a:t>lưu hồ sơ trong ổ C của máy tính</a:t>
            </a:r>
            <a:endParaRPr lang="en-US" sz="2000" b="1" dirty="0">
              <a:solidFill>
                <a:schemeClr val="accent1"/>
              </a:solidFill>
              <a:latin typeface="Arial" pitchFamily="34" charset="0"/>
              <a:cs typeface="Arial" pitchFamily="34" charset="0"/>
            </a:endParaRPr>
          </a:p>
        </p:txBody>
      </p:sp>
      <p:sp>
        <p:nvSpPr>
          <p:cNvPr id="30"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31"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1240401" y="914400"/>
            <a:ext cx="6521910" cy="400110"/>
          </a:xfrm>
          <a:prstGeom prst="rect">
            <a:avLst/>
          </a:prstGeom>
        </p:spPr>
        <p:txBody>
          <a:bodyPr wrap="square">
            <a:spAutoFit/>
          </a:bodyPr>
          <a:lstStyle/>
          <a:p>
            <a:r>
              <a:rPr lang="en-US" sz="2000" b="1" smtClean="0">
                <a:solidFill>
                  <a:schemeClr val="tx2"/>
                </a:solidFill>
              </a:rPr>
              <a:t>QUẢN LÝ HỒ SƠ TRONG MÁY TÍNH VÀ CÁC Ổ ĐĨA</a:t>
            </a:r>
            <a:endParaRPr lang="en-US" sz="2000" b="1">
              <a:solidFill>
                <a:schemeClr val="tx2"/>
              </a:solidFill>
            </a:endParaRPr>
          </a:p>
        </p:txBody>
      </p:sp>
    </p:spTree>
    <p:extLst>
      <p:ext uri="{BB962C8B-B14F-4D97-AF65-F5344CB8AC3E}">
        <p14:creationId xmlns:p14="http://schemas.microsoft.com/office/powerpoint/2010/main" val="2051994712"/>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0-#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38918"/>
                                        </p:tgtEl>
                                        <p:attrNameLst>
                                          <p:attrName>style.visibility</p:attrName>
                                        </p:attrNameLst>
                                      </p:cBhvr>
                                      <p:to>
                                        <p:strVal val="visible"/>
                                      </p:to>
                                    </p:set>
                                    <p:anim calcmode="lin" valueType="num">
                                      <p:cBhvr additive="base">
                                        <p:cTn id="12" dur="500" fill="hold"/>
                                        <p:tgtEl>
                                          <p:spTgt spid="38918"/>
                                        </p:tgtEl>
                                        <p:attrNameLst>
                                          <p:attrName>ppt_x</p:attrName>
                                        </p:attrNameLst>
                                      </p:cBhvr>
                                      <p:tavLst>
                                        <p:tav tm="0">
                                          <p:val>
                                            <p:strVal val="0-#ppt_w/2"/>
                                          </p:val>
                                        </p:tav>
                                        <p:tav tm="100000">
                                          <p:val>
                                            <p:strVal val="#ppt_x"/>
                                          </p:val>
                                        </p:tav>
                                      </p:tavLst>
                                    </p:anim>
                                    <p:anim calcmode="lin" valueType="num">
                                      <p:cBhvr additive="base">
                                        <p:cTn id="13" dur="500" fill="hold"/>
                                        <p:tgtEl>
                                          <p:spTgt spid="389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8919"/>
                                        </p:tgtEl>
                                        <p:attrNameLst>
                                          <p:attrName>style.visibility</p:attrName>
                                        </p:attrNameLst>
                                      </p:cBhvr>
                                      <p:to>
                                        <p:strVal val="visible"/>
                                      </p:to>
                                    </p:set>
                                    <p:anim calcmode="lin" valueType="num">
                                      <p:cBhvr additive="base">
                                        <p:cTn id="17" dur="500" fill="hold"/>
                                        <p:tgtEl>
                                          <p:spTgt spid="38919"/>
                                        </p:tgtEl>
                                        <p:attrNameLst>
                                          <p:attrName>ppt_x</p:attrName>
                                        </p:attrNameLst>
                                      </p:cBhvr>
                                      <p:tavLst>
                                        <p:tav tm="0">
                                          <p:val>
                                            <p:strVal val="0-#ppt_w/2"/>
                                          </p:val>
                                        </p:tav>
                                        <p:tav tm="100000">
                                          <p:val>
                                            <p:strVal val="#ppt_x"/>
                                          </p:val>
                                        </p:tav>
                                      </p:tavLst>
                                    </p:anim>
                                    <p:anim calcmode="lin" valueType="num">
                                      <p:cBhvr additive="base">
                                        <p:cTn id="18" dur="500" fill="hold"/>
                                        <p:tgtEl>
                                          <p:spTgt spid="389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38925"/>
                                        </p:tgtEl>
                                        <p:attrNameLst>
                                          <p:attrName>style.visibility</p:attrName>
                                        </p:attrNameLst>
                                      </p:cBhvr>
                                      <p:to>
                                        <p:strVal val="visible"/>
                                      </p:to>
                                    </p:set>
                                    <p:anim calcmode="lin" valueType="num">
                                      <p:cBhvr additive="base">
                                        <p:cTn id="22" dur="500" fill="hold"/>
                                        <p:tgtEl>
                                          <p:spTgt spid="38925"/>
                                        </p:tgtEl>
                                        <p:attrNameLst>
                                          <p:attrName>ppt_x</p:attrName>
                                        </p:attrNameLst>
                                      </p:cBhvr>
                                      <p:tavLst>
                                        <p:tav tm="0">
                                          <p:val>
                                            <p:strVal val="0-#ppt_w/2"/>
                                          </p:val>
                                        </p:tav>
                                        <p:tav tm="100000">
                                          <p:val>
                                            <p:strVal val="#ppt_x"/>
                                          </p:val>
                                        </p:tav>
                                      </p:tavLst>
                                    </p:anim>
                                    <p:anim calcmode="lin" valueType="num">
                                      <p:cBhvr additive="base">
                                        <p:cTn id="23" dur="500" fill="hold"/>
                                        <p:tgtEl>
                                          <p:spTgt spid="3892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8920"/>
                                        </p:tgtEl>
                                        <p:attrNameLst>
                                          <p:attrName>style.visibility</p:attrName>
                                        </p:attrNameLst>
                                      </p:cBhvr>
                                      <p:to>
                                        <p:strVal val="visible"/>
                                      </p:to>
                                    </p:set>
                                    <p:anim calcmode="lin" valueType="num">
                                      <p:cBhvr additive="base">
                                        <p:cTn id="27" dur="500" fill="hold"/>
                                        <p:tgtEl>
                                          <p:spTgt spid="38920"/>
                                        </p:tgtEl>
                                        <p:attrNameLst>
                                          <p:attrName>ppt_x</p:attrName>
                                        </p:attrNameLst>
                                      </p:cBhvr>
                                      <p:tavLst>
                                        <p:tav tm="0">
                                          <p:val>
                                            <p:strVal val="0-#ppt_w/2"/>
                                          </p:val>
                                        </p:tav>
                                        <p:tav tm="100000">
                                          <p:val>
                                            <p:strVal val="#ppt_x"/>
                                          </p:val>
                                        </p:tav>
                                      </p:tavLst>
                                    </p:anim>
                                    <p:anim calcmode="lin" valueType="num">
                                      <p:cBhvr additive="base">
                                        <p:cTn id="28" dur="500" fill="hold"/>
                                        <p:tgtEl>
                                          <p:spTgt spid="3892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38927"/>
                                        </p:tgtEl>
                                        <p:attrNameLst>
                                          <p:attrName>style.visibility</p:attrName>
                                        </p:attrNameLst>
                                      </p:cBhvr>
                                      <p:to>
                                        <p:strVal val="visible"/>
                                      </p:to>
                                    </p:set>
                                    <p:anim calcmode="lin" valueType="num">
                                      <p:cBhvr additive="base">
                                        <p:cTn id="32" dur="500" fill="hold"/>
                                        <p:tgtEl>
                                          <p:spTgt spid="38927"/>
                                        </p:tgtEl>
                                        <p:attrNameLst>
                                          <p:attrName>ppt_x</p:attrName>
                                        </p:attrNameLst>
                                      </p:cBhvr>
                                      <p:tavLst>
                                        <p:tav tm="0">
                                          <p:val>
                                            <p:strVal val="0-#ppt_w/2"/>
                                          </p:val>
                                        </p:tav>
                                        <p:tav tm="100000">
                                          <p:val>
                                            <p:strVal val="#ppt_x"/>
                                          </p:val>
                                        </p:tav>
                                      </p:tavLst>
                                    </p:anim>
                                    <p:anim calcmode="lin" valueType="num">
                                      <p:cBhvr additive="base">
                                        <p:cTn id="33" dur="500" fill="hold"/>
                                        <p:tgtEl>
                                          <p:spTgt spid="3892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38917"/>
                                        </p:tgtEl>
                                        <p:attrNameLst>
                                          <p:attrName>style.visibility</p:attrName>
                                        </p:attrNameLst>
                                      </p:cBhvr>
                                      <p:to>
                                        <p:strVal val="visible"/>
                                      </p:to>
                                    </p:set>
                                    <p:anim calcmode="lin" valueType="num">
                                      <p:cBhvr additive="base">
                                        <p:cTn id="37" dur="500" fill="hold"/>
                                        <p:tgtEl>
                                          <p:spTgt spid="38917"/>
                                        </p:tgtEl>
                                        <p:attrNameLst>
                                          <p:attrName>ppt_x</p:attrName>
                                        </p:attrNameLst>
                                      </p:cBhvr>
                                      <p:tavLst>
                                        <p:tav tm="0">
                                          <p:val>
                                            <p:strVal val="1+#ppt_w/2"/>
                                          </p:val>
                                        </p:tav>
                                        <p:tav tm="100000">
                                          <p:val>
                                            <p:strVal val="#ppt_x"/>
                                          </p:val>
                                        </p:tav>
                                      </p:tavLst>
                                    </p:anim>
                                    <p:anim calcmode="lin" valueType="num">
                                      <p:cBhvr additive="base">
                                        <p:cTn id="38" dur="500" fill="hold"/>
                                        <p:tgtEl>
                                          <p:spTgt spid="3891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38923"/>
                                        </p:tgtEl>
                                        <p:attrNameLst>
                                          <p:attrName>style.visibility</p:attrName>
                                        </p:attrNameLst>
                                      </p:cBhvr>
                                      <p:to>
                                        <p:strVal val="visible"/>
                                      </p:to>
                                    </p:set>
                                    <p:anim calcmode="lin" valueType="num">
                                      <p:cBhvr additive="base">
                                        <p:cTn id="42" dur="500" fill="hold"/>
                                        <p:tgtEl>
                                          <p:spTgt spid="38923"/>
                                        </p:tgtEl>
                                        <p:attrNameLst>
                                          <p:attrName>ppt_x</p:attrName>
                                        </p:attrNameLst>
                                      </p:cBhvr>
                                      <p:tavLst>
                                        <p:tav tm="0">
                                          <p:val>
                                            <p:strVal val="1+#ppt_w/2"/>
                                          </p:val>
                                        </p:tav>
                                        <p:tav tm="100000">
                                          <p:val>
                                            <p:strVal val="#ppt_x"/>
                                          </p:val>
                                        </p:tav>
                                      </p:tavLst>
                                    </p:anim>
                                    <p:anim calcmode="lin" valueType="num">
                                      <p:cBhvr additive="base">
                                        <p:cTn id="43" dur="500" fill="hold"/>
                                        <p:tgtEl>
                                          <p:spTgt spid="3892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1+#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fill="hold"/>
                                        <p:tgtEl>
                                          <p:spTgt spid="21"/>
                                        </p:tgtEl>
                                        <p:attrNameLst>
                                          <p:attrName>ppt_x</p:attrName>
                                        </p:attrNameLst>
                                      </p:cBhvr>
                                      <p:tavLst>
                                        <p:tav tm="0">
                                          <p:val>
                                            <p:strVal val="1+#ppt_w/2"/>
                                          </p:val>
                                        </p:tav>
                                        <p:tav tm="100000">
                                          <p:val>
                                            <p:strVal val="#ppt_x"/>
                                          </p:val>
                                        </p:tav>
                                      </p:tavLst>
                                    </p:anim>
                                    <p:anim calcmode="lin" valueType="num">
                                      <p:cBhvr additive="base">
                                        <p:cTn id="58" dur="500" fill="hold"/>
                                        <p:tgtEl>
                                          <p:spTgt spid="21"/>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2"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fill="hold"/>
                                        <p:tgtEl>
                                          <p:spTgt spid="28"/>
                                        </p:tgtEl>
                                        <p:attrNameLst>
                                          <p:attrName>ppt_x</p:attrName>
                                        </p:attrNameLst>
                                      </p:cBhvr>
                                      <p:tavLst>
                                        <p:tav tm="0">
                                          <p:val>
                                            <p:strVal val="1+#ppt_w/2"/>
                                          </p:val>
                                        </p:tav>
                                        <p:tav tm="100000">
                                          <p:val>
                                            <p:strVal val="#ppt_x"/>
                                          </p:val>
                                        </p:tav>
                                      </p:tavLst>
                                    </p:anim>
                                    <p:anim calcmode="lin" valueType="num">
                                      <p:cBhvr additive="base">
                                        <p:cTn id="63"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p:bldP spid="38917" grpId="0" animBg="1"/>
      <p:bldP spid="38918" grpId="0" animBg="1"/>
      <p:bldP spid="38919" grpId="0" animBg="1"/>
      <p:bldP spid="38920" grpId="0" animBg="1"/>
      <p:bldP spid="38923" grpId="0" animBg="1"/>
      <p:bldP spid="38925" grpId="0" animBg="1"/>
      <p:bldP spid="38927" grpId="0" animBg="1"/>
      <p:bldP spid="21" grpId="0" animBg="1"/>
      <p:bldP spid="25" grpId="0" animBg="1"/>
      <p:bldP spid="26"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3156784" y="2268538"/>
            <a:ext cx="2574925" cy="2532062"/>
            <a:chOff x="3353634" y="2497138"/>
            <a:chExt cx="2574925" cy="2532062"/>
          </a:xfrm>
        </p:grpSpPr>
        <p:grpSp>
          <p:nvGrpSpPr>
            <p:cNvPr id="30725" name="Group 5"/>
            <p:cNvGrpSpPr>
              <a:grpSpLocks/>
            </p:cNvGrpSpPr>
            <p:nvPr/>
          </p:nvGrpSpPr>
          <p:grpSpPr bwMode="auto">
            <a:xfrm>
              <a:off x="3353634" y="2497138"/>
              <a:ext cx="2574925" cy="1892300"/>
              <a:chOff x="2081" y="2064"/>
              <a:chExt cx="1622" cy="1192"/>
            </a:xfrm>
            <a:solidFill>
              <a:schemeClr val="accent1"/>
            </a:solidFill>
          </p:grpSpPr>
          <p:sp>
            <p:nvSpPr>
              <p:cNvPr id="30726" name="Oval 6"/>
              <p:cNvSpPr>
                <a:spLocks noChangeAspect="1" noChangeArrowheads="1"/>
              </p:cNvSpPr>
              <p:nvPr/>
            </p:nvSpPr>
            <p:spPr bwMode="gray">
              <a:xfrm>
                <a:off x="2286" y="2064"/>
                <a:ext cx="1228" cy="1192"/>
              </a:xfrm>
              <a:prstGeom prst="ellipse">
                <a:avLst/>
              </a:prstGeom>
              <a:grp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7" name="AutoShape 7"/>
              <p:cNvSpPr>
                <a:spLocks noChangeAspect="1" noChangeArrowheads="1"/>
              </p:cNvSpPr>
              <p:nvPr/>
            </p:nvSpPr>
            <p:spPr bwMode="gray">
              <a:xfrm rot="3224849">
                <a:off x="3359" y="2125"/>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8" name="AutoShape 8"/>
              <p:cNvSpPr>
                <a:spLocks noChangeAspect="1" noChangeArrowheads="1"/>
              </p:cNvSpPr>
              <p:nvPr/>
            </p:nvSpPr>
            <p:spPr bwMode="gray">
              <a:xfrm rot="18769985" flipV="1">
                <a:off x="3293"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9" name="AutoShape 9"/>
              <p:cNvSpPr>
                <a:spLocks noChangeAspect="1" noChangeArrowheads="1"/>
              </p:cNvSpPr>
              <p:nvPr/>
            </p:nvSpPr>
            <p:spPr bwMode="gray">
              <a:xfrm rot="18248803" flipH="1">
                <a:off x="2110" y="2113"/>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0" name="AutoShape 10"/>
              <p:cNvSpPr>
                <a:spLocks noChangeAspect="1" noChangeArrowheads="1"/>
              </p:cNvSpPr>
              <p:nvPr/>
            </p:nvSpPr>
            <p:spPr bwMode="gray">
              <a:xfrm rot="-40004784" flipH="1" flipV="1">
                <a:off x="2152"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 name="Right Arrow 7"/>
            <p:cNvSpPr/>
            <p:nvPr/>
          </p:nvSpPr>
          <p:spPr bwMode="auto">
            <a:xfrm rot="5400000">
              <a:off x="4298212" y="4457700"/>
              <a:ext cx="685800" cy="457200"/>
            </a:xfrm>
            <a:prstGeom prst="rightArrow">
              <a:avLst/>
            </a:prstGeom>
            <a:solidFill>
              <a:schemeClr val="accent1"/>
            </a:solidFill>
            <a:ln>
              <a:noFill/>
            </a:ln>
            <a:effectLst/>
            <a:extLst/>
          </p:spPr>
          <p:txBody>
            <a:bodyPr wrap="none" anchor="ctr"/>
            <a:lstStyle/>
            <a:p>
              <a:endParaRPr lang="vi-VN">
                <a:solidFill>
                  <a:schemeClr val="tx1"/>
                </a:solidFill>
              </a:endParaRPr>
            </a:p>
          </p:txBody>
        </p:sp>
      </p:grpSp>
      <p:sp>
        <p:nvSpPr>
          <p:cNvPr id="30731" name="Oval 11"/>
          <p:cNvSpPr>
            <a:spLocks noChangeArrowheads="1"/>
          </p:cNvSpPr>
          <p:nvPr/>
        </p:nvSpPr>
        <p:spPr bwMode="gray">
          <a:xfrm>
            <a:off x="3520323" y="2895857"/>
            <a:ext cx="1811336" cy="761743"/>
          </a:xfrm>
          <a:prstGeom prst="ellipse">
            <a:avLst/>
          </a:prstGeom>
          <a:solidFill>
            <a:srgbClr val="FFFFFF"/>
          </a:solidFill>
          <a:ln>
            <a:noFill/>
          </a:ln>
          <a:effectLst/>
          <a:extLst>
            <a:ext uri="{91240B29-F687-4F45-9708-019B960494DF}">
              <a14:hiddenLine xmlns:a14="http://schemas.microsoft.com/office/drawing/2010/main" w="571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smtClean="0"/>
              <a:t>CHỖ LÀM VIỆC</a:t>
            </a:r>
            <a:endParaRPr lang="vi-VN" b="1"/>
          </a:p>
        </p:txBody>
      </p:sp>
      <p:grpSp>
        <p:nvGrpSpPr>
          <p:cNvPr id="3" name="Group 2"/>
          <p:cNvGrpSpPr/>
          <p:nvPr/>
        </p:nvGrpSpPr>
        <p:grpSpPr>
          <a:xfrm>
            <a:off x="685800" y="1524000"/>
            <a:ext cx="2470150" cy="1371600"/>
            <a:chOff x="924943" y="1524000"/>
            <a:chExt cx="2470150" cy="1371600"/>
          </a:xfrm>
          <a:solidFill>
            <a:schemeClr val="accent2">
              <a:lumMod val="40000"/>
              <a:lumOff val="60000"/>
            </a:schemeClr>
          </a:solidFill>
        </p:grpSpPr>
        <p:sp>
          <p:nvSpPr>
            <p:cNvPr id="30722" name="AutoShape 2"/>
            <p:cNvSpPr>
              <a:spLocks noChangeArrowheads="1"/>
            </p:cNvSpPr>
            <p:nvPr/>
          </p:nvSpPr>
          <p:spPr bwMode="gray">
            <a:xfrm>
              <a:off x="924943" y="15240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3" name="Rectangle 13"/>
            <p:cNvSpPr>
              <a:spLocks noChangeArrowheads="1"/>
            </p:cNvSpPr>
            <p:nvPr/>
          </p:nvSpPr>
          <p:spPr bwMode="gray">
            <a:xfrm>
              <a:off x="1149925" y="1743670"/>
              <a:ext cx="2084626" cy="1015663"/>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1. Nơi </a:t>
              </a:r>
              <a:r>
                <a:rPr lang="en-US" sz="2000" b="1"/>
                <a:t>đặt máy tính, máy in, điện thoại bàn…</a:t>
              </a:r>
            </a:p>
          </p:txBody>
        </p:sp>
      </p:grpSp>
      <p:grpSp>
        <p:nvGrpSpPr>
          <p:cNvPr id="4" name="Group 3"/>
          <p:cNvGrpSpPr/>
          <p:nvPr/>
        </p:nvGrpSpPr>
        <p:grpSpPr>
          <a:xfrm>
            <a:off x="5715000" y="1524000"/>
            <a:ext cx="2470150" cy="1371600"/>
            <a:chOff x="5884293" y="1587500"/>
            <a:chExt cx="2470150" cy="1371600"/>
          </a:xfrm>
          <a:solidFill>
            <a:schemeClr val="accent6">
              <a:lumMod val="60000"/>
              <a:lumOff val="40000"/>
            </a:schemeClr>
          </a:solidFill>
        </p:grpSpPr>
        <p:sp>
          <p:nvSpPr>
            <p:cNvPr id="30735" name="AutoShape 15"/>
            <p:cNvSpPr>
              <a:spLocks noChangeArrowheads="1"/>
            </p:cNvSpPr>
            <p:nvPr/>
          </p:nvSpPr>
          <p:spPr bwMode="gray">
            <a:xfrm>
              <a:off x="5884293" y="15875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7" name="Rectangle 17"/>
            <p:cNvSpPr>
              <a:spLocks noChangeArrowheads="1"/>
            </p:cNvSpPr>
            <p:nvPr/>
          </p:nvSpPr>
          <p:spPr bwMode="gray">
            <a:xfrm>
              <a:off x="6099661" y="1587500"/>
              <a:ext cx="2084626" cy="132343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5. Nơi </a:t>
              </a:r>
              <a:r>
                <a:rPr lang="en-US" sz="2000" b="1"/>
                <a:t>đặt các hồ sơ, giấy tờ đã hoàn tất, chuẩn bị chuyển lưu</a:t>
              </a:r>
            </a:p>
          </p:txBody>
        </p:sp>
      </p:grpSp>
      <p:grpSp>
        <p:nvGrpSpPr>
          <p:cNvPr id="12" name="Group 11"/>
          <p:cNvGrpSpPr/>
          <p:nvPr/>
        </p:nvGrpSpPr>
        <p:grpSpPr>
          <a:xfrm>
            <a:off x="734443" y="3352800"/>
            <a:ext cx="2470150" cy="1371600"/>
            <a:chOff x="734443" y="3352800"/>
            <a:chExt cx="2470150" cy="1371600"/>
          </a:xfrm>
        </p:grpSpPr>
        <p:sp>
          <p:nvSpPr>
            <p:cNvPr id="30738" name="AutoShape 18"/>
            <p:cNvSpPr>
              <a:spLocks noChangeArrowheads="1"/>
            </p:cNvSpPr>
            <p:nvPr/>
          </p:nvSpPr>
          <p:spPr bwMode="gray">
            <a:xfrm>
              <a:off x="734443" y="3352800"/>
              <a:ext cx="2470150" cy="1371600"/>
            </a:xfrm>
            <a:prstGeom prst="roundRect">
              <a:avLst>
                <a:gd name="adj" fmla="val 9630"/>
              </a:avLst>
            </a:prstGeom>
            <a:solidFill>
              <a:schemeClr val="bg1">
                <a:lumMod val="85000"/>
              </a:schemeClr>
            </a:solidFill>
            <a:ln>
              <a:noFill/>
            </a:ln>
            <a:effectLst/>
          </p:spPr>
          <p:txBody>
            <a:bodyPr wrap="none" anchor="ctr"/>
            <a:lstStyle/>
            <a:p>
              <a:endParaRPr lang="vi-VN"/>
            </a:p>
          </p:txBody>
        </p:sp>
        <p:sp>
          <p:nvSpPr>
            <p:cNvPr id="30740" name="Rectangle 20"/>
            <p:cNvSpPr>
              <a:spLocks noChangeArrowheads="1"/>
            </p:cNvSpPr>
            <p:nvPr/>
          </p:nvSpPr>
          <p:spPr bwMode="gray">
            <a:xfrm>
              <a:off x="931056" y="3438823"/>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2. Nơi </a:t>
              </a:r>
              <a:r>
                <a:rPr lang="en-US" sz="2000" b="1"/>
                <a:t>đặt các vật dụng văn phòng và bút các loại</a:t>
              </a:r>
            </a:p>
          </p:txBody>
        </p:sp>
      </p:grpSp>
      <p:grpSp>
        <p:nvGrpSpPr>
          <p:cNvPr id="11" name="Group 10"/>
          <p:cNvGrpSpPr/>
          <p:nvPr/>
        </p:nvGrpSpPr>
        <p:grpSpPr>
          <a:xfrm>
            <a:off x="5670550" y="3352800"/>
            <a:ext cx="2470150" cy="1371600"/>
            <a:chOff x="5670550" y="3352800"/>
            <a:chExt cx="2470150" cy="1371600"/>
          </a:xfrm>
        </p:grpSpPr>
        <p:sp>
          <p:nvSpPr>
            <p:cNvPr id="30741" name="AutoShape 21"/>
            <p:cNvSpPr>
              <a:spLocks noChangeArrowheads="1"/>
            </p:cNvSpPr>
            <p:nvPr/>
          </p:nvSpPr>
          <p:spPr bwMode="gray">
            <a:xfrm>
              <a:off x="5670550" y="3352800"/>
              <a:ext cx="2470150" cy="1371600"/>
            </a:xfrm>
            <a:prstGeom prst="roundRect">
              <a:avLst>
                <a:gd name="adj" fmla="val 9630"/>
              </a:avLst>
            </a:prstGeom>
            <a:solidFill>
              <a:schemeClr val="accent1">
                <a:lumMod val="40000"/>
                <a:lumOff val="60000"/>
              </a:schemeClr>
            </a:solid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43" name="Rectangle 23"/>
            <p:cNvSpPr>
              <a:spLocks noChangeArrowheads="1"/>
            </p:cNvSpPr>
            <p:nvPr/>
          </p:nvSpPr>
          <p:spPr bwMode="gray">
            <a:xfrm>
              <a:off x="5890406" y="3419169"/>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4. Nơi </a:t>
              </a:r>
              <a:r>
                <a:rPr lang="en-US" sz="2000" b="1"/>
                <a:t>đặt các hồ sơ, giấy tờ đang thực hiện</a:t>
              </a:r>
            </a:p>
          </p:txBody>
        </p:sp>
      </p:grpSp>
      <p:sp>
        <p:nvSpPr>
          <p:cNvPr id="26" name="Title 1"/>
          <p:cNvSpPr>
            <a:spLocks noGrp="1"/>
          </p:cNvSpPr>
          <p:nvPr>
            <p:ph type="title"/>
          </p:nvPr>
        </p:nvSpPr>
        <p:spPr/>
        <p:txBody>
          <a:bodyPr/>
          <a:lstStyle/>
          <a:p>
            <a:r>
              <a:rPr lang="en-US" smtClean="0"/>
              <a:t>3. SẮP XẾP CHỖ LÀM VIỆC</a:t>
            </a:r>
            <a:endParaRPr lang="en-US" dirty="0"/>
          </a:p>
        </p:txBody>
      </p:sp>
      <p:grpSp>
        <p:nvGrpSpPr>
          <p:cNvPr id="10" name="Group 9"/>
          <p:cNvGrpSpPr/>
          <p:nvPr/>
        </p:nvGrpSpPr>
        <p:grpSpPr>
          <a:xfrm>
            <a:off x="3200400" y="4903332"/>
            <a:ext cx="2470150" cy="1371600"/>
            <a:chOff x="3200400" y="4903332"/>
            <a:chExt cx="2470150" cy="1371600"/>
          </a:xfrm>
        </p:grpSpPr>
        <p:sp>
          <p:nvSpPr>
            <p:cNvPr id="33" name="AutoShape 18"/>
            <p:cNvSpPr>
              <a:spLocks noChangeArrowheads="1"/>
            </p:cNvSpPr>
            <p:nvPr/>
          </p:nvSpPr>
          <p:spPr bwMode="gray">
            <a:xfrm>
              <a:off x="3200400" y="4903332"/>
              <a:ext cx="2470150" cy="1371600"/>
            </a:xfrm>
            <a:prstGeom prst="roundRect">
              <a:avLst>
                <a:gd name="adj" fmla="val 9630"/>
              </a:avLst>
            </a:prstGeom>
            <a:solidFill>
              <a:schemeClr val="accent3">
                <a:lumMod val="60000"/>
                <a:lumOff val="40000"/>
              </a:schemeClr>
            </a:solidFill>
            <a:ln>
              <a:noFill/>
            </a:ln>
            <a:effectLst/>
          </p:spPr>
          <p:txBody>
            <a:bodyPr wrap="none" anchor="ctr"/>
            <a:lstStyle/>
            <a:p>
              <a:endParaRPr lang="vi-VN"/>
            </a:p>
          </p:txBody>
        </p:sp>
        <p:sp>
          <p:nvSpPr>
            <p:cNvPr id="34" name="Rectangle 20"/>
            <p:cNvSpPr>
              <a:spLocks noChangeArrowheads="1"/>
            </p:cNvSpPr>
            <p:nvPr/>
          </p:nvSpPr>
          <p:spPr bwMode="gray">
            <a:xfrm>
              <a:off x="3433524" y="5029200"/>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3. </a:t>
              </a:r>
              <a:r>
                <a:rPr lang="en-US" sz="2000" b="1"/>
                <a:t>Nơi đặt các hồ sơ, giấy tờ đang xin ý kiến</a:t>
              </a:r>
            </a:p>
          </p:txBody>
        </p:sp>
      </p:grpSp>
      <p:sp>
        <p:nvSpPr>
          <p:cNvPr id="35"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942199062"/>
      </p:ext>
    </p:extLst>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fltVal val="0"/>
                                          </p:val>
                                        </p:tav>
                                        <p:tav tm="100000">
                                          <p:val>
                                            <p:strVal val="#ppt_w"/>
                                          </p:val>
                                        </p:tav>
                                      </p:tavLst>
                                    </p:anim>
                                    <p:anim calcmode="lin" valueType="num">
                                      <p:cBhvr>
                                        <p:cTn id="15" dur="1000" fill="hold"/>
                                        <p:tgtEl>
                                          <p:spTgt spid="12"/>
                                        </p:tgtEl>
                                        <p:attrNameLst>
                                          <p:attrName>ppt_h</p:attrName>
                                        </p:attrNameLst>
                                      </p:cBhvr>
                                      <p:tavLst>
                                        <p:tav tm="0">
                                          <p:val>
                                            <p:fltVal val="0"/>
                                          </p:val>
                                        </p:tav>
                                        <p:tav tm="100000">
                                          <p:val>
                                            <p:strVal val="#ppt_h"/>
                                          </p:val>
                                        </p:tav>
                                      </p:tavLst>
                                    </p:anim>
                                    <p:anim calcmode="lin" valueType="num">
                                      <p:cBhvr>
                                        <p:cTn id="16" dur="1000" fill="hold"/>
                                        <p:tgtEl>
                                          <p:spTgt spid="12"/>
                                        </p:tgtEl>
                                        <p:attrNameLst>
                                          <p:attrName>style.rotation</p:attrName>
                                        </p:attrNameLst>
                                      </p:cBhvr>
                                      <p:tavLst>
                                        <p:tav tm="0">
                                          <p:val>
                                            <p:fltVal val="90"/>
                                          </p:val>
                                        </p:tav>
                                        <p:tav tm="100000">
                                          <p:val>
                                            <p:fltVal val="0"/>
                                          </p:val>
                                        </p:tav>
                                      </p:tavLst>
                                    </p:anim>
                                    <p:animEffect transition="in" filter="fade">
                                      <p:cBhvr>
                                        <p:cTn id="17" dur="1000"/>
                                        <p:tgtEl>
                                          <p:spTgt spid="12"/>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4"/>
          <p:cNvSpPr txBox="1">
            <a:spLocks noChangeArrowheads="1"/>
          </p:cNvSpPr>
          <p:nvPr/>
        </p:nvSpPr>
        <p:spPr bwMode="gray">
          <a:xfrm>
            <a:off x="3321050" y="1682868"/>
            <a:ext cx="23622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t>Phải phản hồi ngay đến người gửi thông tin cho mình (báo đã nhận tin, báo thời hạn trả lời…)</a:t>
            </a:r>
          </a:p>
        </p:txBody>
      </p:sp>
      <p:grpSp>
        <p:nvGrpSpPr>
          <p:cNvPr id="13" name="Group 12"/>
          <p:cNvGrpSpPr/>
          <p:nvPr/>
        </p:nvGrpSpPr>
        <p:grpSpPr>
          <a:xfrm>
            <a:off x="3666507" y="3197801"/>
            <a:ext cx="1767959" cy="1354665"/>
            <a:chOff x="3643828" y="5486231"/>
            <a:chExt cx="1767959" cy="1354665"/>
          </a:xfrm>
        </p:grpSpPr>
        <p:grpSp>
          <p:nvGrpSpPr>
            <p:cNvPr id="34836" name="Group 20"/>
            <p:cNvGrpSpPr>
              <a:grpSpLocks/>
            </p:cNvGrpSpPr>
            <p:nvPr/>
          </p:nvGrpSpPr>
          <p:grpSpPr bwMode="auto">
            <a:xfrm>
              <a:off x="3643828" y="5486231"/>
              <a:ext cx="1767959" cy="1354665"/>
              <a:chOff x="2359" y="1177"/>
              <a:chExt cx="1228" cy="1192"/>
            </a:xfrm>
          </p:grpSpPr>
          <p:sp>
            <p:nvSpPr>
              <p:cNvPr id="34837" name="Oval 21"/>
              <p:cNvSpPr>
                <a:spLocks noChangeAspect="1" noChangeArrowheads="1"/>
              </p:cNvSpPr>
              <p:nvPr/>
            </p:nvSpPr>
            <p:spPr bwMode="gray">
              <a:xfrm>
                <a:off x="2359" y="1177"/>
                <a:ext cx="1228" cy="1192"/>
              </a:xfrm>
              <a:prstGeom prst="ellipse">
                <a:avLst/>
              </a:prstGeom>
              <a:solidFill>
                <a:srgbClr val="EB6743"/>
              </a:solid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8" name="Oval 22"/>
              <p:cNvSpPr>
                <a:spLocks noChangeArrowheads="1"/>
              </p:cNvSpPr>
              <p:nvPr/>
            </p:nvSpPr>
            <p:spPr bwMode="gray">
              <a:xfrm>
                <a:off x="2454" y="1260"/>
                <a:ext cx="1044" cy="1044"/>
              </a:xfrm>
              <a:prstGeom prst="ellipse">
                <a:avLst/>
              </a:prstGeom>
              <a:solidFill>
                <a:srgbClr val="EB6743"/>
              </a:solidFill>
              <a:ln w="571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4839" name="Rectangle 23"/>
            <p:cNvSpPr>
              <a:spLocks noChangeArrowheads="1"/>
            </p:cNvSpPr>
            <p:nvPr/>
          </p:nvSpPr>
          <p:spPr bwMode="gray">
            <a:xfrm>
              <a:off x="3795838" y="5708500"/>
              <a:ext cx="142930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smtClean="0">
                  <a:solidFill>
                    <a:schemeClr val="bg1"/>
                  </a:solidFill>
                </a:rPr>
                <a:t>Nguyên tắc quản lý thông tin</a:t>
              </a:r>
              <a:endParaRPr lang="en-US" b="1">
                <a:solidFill>
                  <a:schemeClr val="bg1"/>
                </a:solidFill>
              </a:endParaRPr>
            </a:p>
          </p:txBody>
        </p:sp>
      </p:grpSp>
      <p:sp>
        <p:nvSpPr>
          <p:cNvPr id="29" name="Title 1"/>
          <p:cNvSpPr>
            <a:spLocks noGrp="1"/>
          </p:cNvSpPr>
          <p:nvPr>
            <p:ph type="title"/>
          </p:nvPr>
        </p:nvSpPr>
        <p:spPr>
          <a:xfrm>
            <a:off x="914400" y="304800"/>
            <a:ext cx="7162800" cy="685800"/>
          </a:xfrm>
        </p:spPr>
        <p:txBody>
          <a:bodyPr/>
          <a:lstStyle/>
          <a:p>
            <a:pPr algn="ctr"/>
            <a:r>
              <a:rPr lang="en-US" sz="2800">
                <a:solidFill>
                  <a:srgbClr val="FF0000"/>
                </a:solidFill>
              </a:rPr>
              <a:t>4. QUẢN LÝ THÔNG TIN</a:t>
            </a:r>
          </a:p>
        </p:txBody>
      </p:sp>
      <p:sp>
        <p:nvSpPr>
          <p:cNvPr id="3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1" name="Arc 2"/>
          <p:cNvSpPr>
            <a:spLocks/>
          </p:cNvSpPr>
          <p:nvPr/>
        </p:nvSpPr>
        <p:spPr bwMode="gray">
          <a:xfrm>
            <a:off x="1447800" y="1524000"/>
            <a:ext cx="6172200" cy="2417167"/>
          </a:xfrm>
          <a:custGeom>
            <a:avLst/>
            <a:gdLst>
              <a:gd name="G0" fmla="+- 19752 0 0"/>
              <a:gd name="G1" fmla="+- 21600 0 0"/>
              <a:gd name="G2" fmla="+- 21600 0 0"/>
              <a:gd name="T0" fmla="*/ 0 w 38158"/>
              <a:gd name="T1" fmla="*/ 12858 h 21600"/>
              <a:gd name="T2" fmla="*/ 38158 w 38158"/>
              <a:gd name="T3" fmla="*/ 10296 h 21600"/>
              <a:gd name="T4" fmla="*/ 19752 w 38158"/>
              <a:gd name="T5" fmla="*/ 21600 h 21600"/>
            </a:gdLst>
            <a:ahLst/>
            <a:cxnLst>
              <a:cxn ang="0">
                <a:pos x="T0" y="T1"/>
              </a:cxn>
              <a:cxn ang="0">
                <a:pos x="T2" y="T3"/>
              </a:cxn>
              <a:cxn ang="0">
                <a:pos x="T4" y="T5"/>
              </a:cxn>
            </a:cxnLst>
            <a:rect l="0" t="0" r="r" b="b"/>
            <a:pathLst>
              <a:path w="38158" h="21600" fill="none" extrusionOk="0">
                <a:moveTo>
                  <a:pt x="0" y="12858"/>
                </a:moveTo>
                <a:cubicBezTo>
                  <a:pt x="3459" y="5041"/>
                  <a:pt x="11203" y="-1"/>
                  <a:pt x="19752" y="0"/>
                </a:cubicBezTo>
                <a:cubicBezTo>
                  <a:pt x="27259" y="0"/>
                  <a:pt x="34228" y="3898"/>
                  <a:pt x="38157" y="10296"/>
                </a:cubicBezTo>
              </a:path>
              <a:path w="38158" h="21600" stroke="0" extrusionOk="0">
                <a:moveTo>
                  <a:pt x="0" y="12858"/>
                </a:moveTo>
                <a:cubicBezTo>
                  <a:pt x="3459" y="5041"/>
                  <a:pt x="11203" y="-1"/>
                  <a:pt x="19752" y="0"/>
                </a:cubicBezTo>
                <a:cubicBezTo>
                  <a:pt x="27259" y="0"/>
                  <a:pt x="34228" y="3898"/>
                  <a:pt x="38157" y="10296"/>
                </a:cubicBezTo>
                <a:lnTo>
                  <a:pt x="19752" y="21600"/>
                </a:lnTo>
                <a:close/>
              </a:path>
            </a:pathLst>
          </a:custGeom>
          <a:noFill/>
          <a:ln w="57150" cap="rnd">
            <a:solidFill>
              <a:schemeClr val="accent2"/>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0" name="Group 9"/>
          <p:cNvGrpSpPr/>
          <p:nvPr/>
        </p:nvGrpSpPr>
        <p:grpSpPr>
          <a:xfrm>
            <a:off x="5931676" y="2057400"/>
            <a:ext cx="3036888" cy="4160976"/>
            <a:chOff x="5931676" y="2393950"/>
            <a:chExt cx="3036888" cy="4160976"/>
          </a:xfrm>
        </p:grpSpPr>
        <p:grpSp>
          <p:nvGrpSpPr>
            <p:cNvPr id="8" name="Group 7"/>
            <p:cNvGrpSpPr/>
            <p:nvPr/>
          </p:nvGrpSpPr>
          <p:grpSpPr>
            <a:xfrm>
              <a:off x="6737350" y="2393950"/>
              <a:ext cx="1263650" cy="1263650"/>
              <a:chOff x="6934200" y="3329619"/>
              <a:chExt cx="1263650" cy="1263650"/>
            </a:xfrm>
          </p:grpSpPr>
          <p:sp>
            <p:nvSpPr>
              <p:cNvPr id="34831" name="Oval 15"/>
              <p:cNvSpPr>
                <a:spLocks noChangeArrowheads="1"/>
              </p:cNvSpPr>
              <p:nvPr/>
            </p:nvSpPr>
            <p:spPr bwMode="gray">
              <a:xfrm>
                <a:off x="6934200" y="3329619"/>
                <a:ext cx="1263650" cy="1263650"/>
              </a:xfrm>
              <a:prstGeom prst="ellipse">
                <a:avLst/>
              </a:prstGeom>
              <a:solidFill>
                <a:schemeClr val="folHlink"/>
              </a:solidFill>
              <a:ln w="114300" cmpd="thinThick">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2" name="Rectangle 16"/>
              <p:cNvSpPr>
                <a:spLocks noChangeArrowheads="1"/>
              </p:cNvSpPr>
              <p:nvPr/>
            </p:nvSpPr>
            <p:spPr bwMode="gray">
              <a:xfrm>
                <a:off x="6978650" y="358140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a:solidFill>
                      <a:schemeClr val="bg1"/>
                    </a:solidFill>
                  </a:rPr>
                  <a:t>Quản lý thông tin ra</a:t>
                </a:r>
              </a:p>
            </p:txBody>
          </p:sp>
        </p:grpSp>
        <p:sp>
          <p:nvSpPr>
            <p:cNvPr id="34835" name="Rectangle 19"/>
            <p:cNvSpPr>
              <a:spLocks noChangeArrowheads="1"/>
            </p:cNvSpPr>
            <p:nvPr/>
          </p:nvSpPr>
          <p:spPr bwMode="gray">
            <a:xfrm>
              <a:off x="5931676" y="3733800"/>
              <a:ext cx="3036887"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bảo đảm là người cần nhận đã nhận được thông tin do mình gửi, có nhiều cách quản lý thông tin ra</a:t>
              </a:r>
            </a:p>
          </p:txBody>
        </p:sp>
        <p:sp>
          <p:nvSpPr>
            <p:cNvPr id="34" name="Rectangle 19"/>
            <p:cNvSpPr>
              <a:spLocks noChangeArrowheads="1"/>
            </p:cNvSpPr>
            <p:nvPr/>
          </p:nvSpPr>
          <p:spPr bwMode="gray">
            <a:xfrm>
              <a:off x="5976938" y="4800600"/>
              <a:ext cx="299162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mtClean="0"/>
                <a:t>+ Mang </a:t>
              </a:r>
              <a:r>
                <a:rPr lang="en-US"/>
                <a:t>trực tiếp đến người nhận và yêu cầu ký </a:t>
              </a:r>
              <a:r>
                <a:rPr lang="en-US" smtClean="0"/>
                <a:t>nhận</a:t>
              </a:r>
            </a:p>
            <a:p>
              <a:pPr algn="just"/>
              <a:r>
                <a:rPr lang="en-US" smtClean="0"/>
                <a:t>+ </a:t>
              </a:r>
              <a:r>
                <a:rPr lang="en-US"/>
                <a:t>Điện thoại hoặc email hỏi người nhận đã nhận thông tin chưa</a:t>
              </a:r>
              <a:r>
                <a:rPr lang="en-US" smtClean="0"/>
                <a:t>?</a:t>
              </a:r>
            </a:p>
            <a:p>
              <a:pPr algn="just"/>
              <a:r>
                <a:rPr lang="en-US" smtClean="0"/>
                <a:t>+ </a:t>
              </a:r>
              <a:r>
                <a:rPr lang="en-US"/>
                <a:t>Gửi bảo đảm qua bưu điện</a:t>
              </a:r>
            </a:p>
          </p:txBody>
        </p:sp>
      </p:grpSp>
      <p:grpSp>
        <p:nvGrpSpPr>
          <p:cNvPr id="9" name="Group 8"/>
          <p:cNvGrpSpPr/>
          <p:nvPr/>
        </p:nvGrpSpPr>
        <p:grpSpPr>
          <a:xfrm>
            <a:off x="551656" y="2209800"/>
            <a:ext cx="2743200" cy="3787687"/>
            <a:chOff x="551656" y="2514600"/>
            <a:chExt cx="2743200" cy="3787687"/>
          </a:xfrm>
        </p:grpSpPr>
        <p:sp>
          <p:nvSpPr>
            <p:cNvPr id="34821" name="Rectangle 5"/>
            <p:cNvSpPr>
              <a:spLocks noChangeArrowheads="1"/>
            </p:cNvSpPr>
            <p:nvPr/>
          </p:nvSpPr>
          <p:spPr bwMode="gray">
            <a:xfrm>
              <a:off x="551656" y="3966263"/>
              <a:ext cx="2743200" cy="233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quy định một nơi cất các thông tin mới nhận được để thường xuyên xem xét và đưa vào giải quyết, tránh tình trạng bỏ giấy tờ lung tung rồi quên không làm (một bìa hồ sơ, một chỗ cố định trên bàn làm việc…)</a:t>
              </a:r>
            </a:p>
          </p:txBody>
        </p:sp>
        <p:grpSp>
          <p:nvGrpSpPr>
            <p:cNvPr id="7" name="Group 6"/>
            <p:cNvGrpSpPr/>
            <p:nvPr/>
          </p:nvGrpSpPr>
          <p:grpSpPr>
            <a:xfrm>
              <a:off x="1066800" y="2514600"/>
              <a:ext cx="1263650" cy="1263650"/>
              <a:chOff x="946150" y="3360738"/>
              <a:chExt cx="1263650" cy="1263650"/>
            </a:xfrm>
          </p:grpSpPr>
          <p:sp>
            <p:nvSpPr>
              <p:cNvPr id="34833" name="Oval 17"/>
              <p:cNvSpPr>
                <a:spLocks noChangeArrowheads="1"/>
              </p:cNvSpPr>
              <p:nvPr/>
            </p:nvSpPr>
            <p:spPr bwMode="gray">
              <a:xfrm>
                <a:off x="946150" y="3360738"/>
                <a:ext cx="1263650" cy="1263650"/>
              </a:xfrm>
              <a:prstGeom prst="ellipse">
                <a:avLst/>
              </a:prstGeom>
              <a:solidFill>
                <a:schemeClr val="accent2"/>
              </a:solidFill>
              <a:ln w="114300" cmpd="thinThick">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4" name="Rectangle 18"/>
              <p:cNvSpPr>
                <a:spLocks noChangeArrowheads="1"/>
              </p:cNvSpPr>
              <p:nvPr/>
            </p:nvSpPr>
            <p:spPr bwMode="gray">
              <a:xfrm>
                <a:off x="990600" y="357247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smtClean="0">
                    <a:solidFill>
                      <a:schemeClr val="bg1"/>
                    </a:solidFill>
                  </a:rPr>
                  <a:t>Quản lý thông tin đầu vào</a:t>
                </a:r>
                <a:endParaRPr lang="en-US" b="1">
                  <a:solidFill>
                    <a:schemeClr val="bg1"/>
                  </a:solidFill>
                </a:endParaRPr>
              </a:p>
            </p:txBody>
          </p:sp>
        </p:grpSp>
      </p:grpSp>
    </p:spTree>
    <p:extLst>
      <p:ext uri="{BB962C8B-B14F-4D97-AF65-F5344CB8AC3E}">
        <p14:creationId xmlns:p14="http://schemas.microsoft.com/office/powerpoint/2010/main" val="27511130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8" repeatCount="indefinite" fill="hold" grpId="0" nodeType="afterEffect">
                                  <p:stCondLst>
                                    <p:cond delay="0"/>
                                  </p:stCondLst>
                                  <p:endCondLst>
                                    <p:cond evt="onNext" delay="0">
                                      <p:tgtEl>
                                        <p:sldTgt/>
                                      </p:tgtEl>
                                    </p:cond>
                                  </p:end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3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AutoShape 5"/>
          <p:cNvSpPr>
            <a:spLocks noChangeAspect="1" noChangeArrowheads="1"/>
          </p:cNvSpPr>
          <p:nvPr/>
        </p:nvSpPr>
        <p:spPr bwMode="gray">
          <a:xfrm>
            <a:off x="313531" y="1915948"/>
            <a:ext cx="8317707" cy="3008312"/>
          </a:xfrm>
          <a:prstGeom prst="roundRect">
            <a:avLst>
              <a:gd name="adj" fmla="val 7606"/>
            </a:avLst>
          </a:prstGeom>
          <a:gradFill rotWithShape="1">
            <a:gsLst>
              <a:gs pos="0">
                <a:srgbClr val="EAEAEA">
                  <a:gamma/>
                  <a:tint val="10196"/>
                  <a:invGamma/>
                  <a:alpha val="39999"/>
                </a:srgbClr>
              </a:gs>
              <a:gs pos="100000">
                <a:srgbClr val="EAEAEA">
                  <a:alpha val="39999"/>
                </a:srgbClr>
              </a:gs>
            </a:gsLst>
            <a:lin ang="5400000" scaled="1"/>
          </a:gradFill>
          <a:ln w="19050">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1" name="Rectangle 10"/>
          <p:cNvSpPr/>
          <p:nvPr/>
        </p:nvSpPr>
        <p:spPr bwMode="auto">
          <a:xfrm>
            <a:off x="495450" y="1712476"/>
            <a:ext cx="4692458" cy="400110"/>
          </a:xfrm>
          <a:prstGeom prst="rect">
            <a:avLst/>
          </a:prstGeom>
          <a:solidFill>
            <a:schemeClr val="bg1"/>
          </a:solidFill>
          <a:ln>
            <a:solidFill>
              <a:schemeClr val="bg1"/>
            </a:solidFill>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i="0" u="none" strike="noStrike" normalizeH="0" baseline="-25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grpSp>
        <p:nvGrpSpPr>
          <p:cNvPr id="5" name="Group 4"/>
          <p:cNvGrpSpPr/>
          <p:nvPr/>
        </p:nvGrpSpPr>
        <p:grpSpPr>
          <a:xfrm>
            <a:off x="4845008" y="2345074"/>
            <a:ext cx="3613191" cy="1083926"/>
            <a:chOff x="3452813" y="3019425"/>
            <a:chExt cx="3613191" cy="1083926"/>
          </a:xfrm>
        </p:grpSpPr>
        <p:sp>
          <p:nvSpPr>
            <p:cNvPr id="27658" name="Oval 10" descr="edu01"/>
            <p:cNvSpPr>
              <a:spLocks noChangeArrowheads="1"/>
            </p:cNvSpPr>
            <p:nvPr/>
          </p:nvSpPr>
          <p:spPr bwMode="gray">
            <a:xfrm>
              <a:off x="3452813" y="3019425"/>
              <a:ext cx="685800" cy="685800"/>
            </a:xfrm>
            <a:prstGeom prst="ellipse">
              <a:avLst/>
            </a:prstGeom>
            <a:blipFill dpi="0" rotWithShape="1">
              <a:blip r:embed="rId2"/>
              <a:srcRect/>
              <a:stretch>
                <a:fillRect/>
              </a:stretch>
            </a:blipFill>
            <a:ln w="1905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89" name="Rectangle 41"/>
            <p:cNvSpPr>
              <a:spLocks noChangeArrowheads="1"/>
            </p:cNvSpPr>
            <p:nvPr/>
          </p:nvSpPr>
          <p:spPr bwMode="gray">
            <a:xfrm>
              <a:off x="4148137" y="3087688"/>
              <a:ext cx="291786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nhận từ người quản lý (qua giao việc, qua kiểm tra…)</a:t>
              </a:r>
            </a:p>
          </p:txBody>
        </p:sp>
      </p:grpSp>
      <p:grpSp>
        <p:nvGrpSpPr>
          <p:cNvPr id="6" name="Group 5"/>
          <p:cNvGrpSpPr/>
          <p:nvPr/>
        </p:nvGrpSpPr>
        <p:grpSpPr>
          <a:xfrm>
            <a:off x="4800600" y="3623012"/>
            <a:ext cx="3744913" cy="1101388"/>
            <a:chOff x="6210300" y="3849688"/>
            <a:chExt cx="3744913" cy="1101388"/>
          </a:xfrm>
        </p:grpSpPr>
        <p:sp>
          <p:nvSpPr>
            <p:cNvPr id="27663" name="Oval 15" descr="edu04"/>
            <p:cNvSpPr>
              <a:spLocks noChangeArrowheads="1"/>
            </p:cNvSpPr>
            <p:nvPr/>
          </p:nvSpPr>
          <p:spPr bwMode="gray">
            <a:xfrm>
              <a:off x="6210300" y="3849688"/>
              <a:ext cx="685800" cy="685800"/>
            </a:xfrm>
            <a:prstGeom prst="ellipse">
              <a:avLst/>
            </a:prstGeom>
            <a:blipFill dpi="0" rotWithShape="1">
              <a:blip r:embed="rId3"/>
              <a:srcRect/>
              <a:stretch>
                <a:fillRect/>
              </a:stretch>
            </a:blipFill>
            <a:ln w="19050">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93" name="Rectangle 45"/>
            <p:cNvSpPr>
              <a:spLocks noChangeArrowheads="1"/>
            </p:cNvSpPr>
            <p:nvPr/>
          </p:nvSpPr>
          <p:spPr bwMode="gray">
            <a:xfrm>
              <a:off x="6886574" y="3935413"/>
              <a:ext cx="306863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giữa mình và đồng nghiệp (trao đổi nội dung liên quan)</a:t>
              </a:r>
            </a:p>
          </p:txBody>
        </p:sp>
      </p:grpSp>
      <p:sp>
        <p:nvSpPr>
          <p:cNvPr id="48" name="Title 1"/>
          <p:cNvSpPr>
            <a:spLocks noGrp="1"/>
          </p:cNvSpPr>
          <p:nvPr>
            <p:ph type="title"/>
          </p:nvPr>
        </p:nvSpPr>
        <p:spPr>
          <a:xfrm>
            <a:off x="914400" y="304800"/>
            <a:ext cx="7162800" cy="685800"/>
          </a:xfrm>
        </p:spPr>
        <p:txBody>
          <a:bodyPr>
            <a:normAutofit/>
          </a:bodyPr>
          <a:lstStyle/>
          <a:p>
            <a:pPr algn="ctr"/>
            <a:r>
              <a:rPr lang="en-US" sz="2800" smtClean="0">
                <a:solidFill>
                  <a:srgbClr val="FF0000"/>
                </a:solidFill>
              </a:rPr>
              <a:t>4. QUẢN LÝ THÔNG TIN</a:t>
            </a:r>
            <a:endParaRPr lang="en-US" sz="2800">
              <a:solidFill>
                <a:srgbClr val="FF0000"/>
              </a:solidFill>
            </a:endParaRPr>
          </a:p>
        </p:txBody>
      </p:sp>
      <p:sp>
        <p:nvSpPr>
          <p:cNvPr id="27652" name="Text Box 9"/>
          <p:cNvSpPr txBox="1">
            <a:spLocks noChangeArrowheads="1"/>
          </p:cNvSpPr>
          <p:nvPr/>
        </p:nvSpPr>
        <p:spPr bwMode="gray">
          <a:xfrm>
            <a:off x="495450" y="1712476"/>
            <a:ext cx="6324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just"/>
            <a:r>
              <a:rPr lang="en-US" sz="2000" b="1" smtClean="0">
                <a:solidFill>
                  <a:srgbClr val="FF0000"/>
                </a:solidFill>
              </a:rPr>
              <a:t>CÁC LOẠI THÔNG TIN CẦN QUẢN LÝ</a:t>
            </a:r>
            <a:endParaRPr lang="en-US" sz="2000" b="1">
              <a:solidFill>
                <a:srgbClr val="FF0000"/>
              </a:solidFill>
            </a:endParaRPr>
          </a:p>
        </p:txBody>
      </p:sp>
      <p:grpSp>
        <p:nvGrpSpPr>
          <p:cNvPr id="9" name="Group 8"/>
          <p:cNvGrpSpPr/>
          <p:nvPr/>
        </p:nvGrpSpPr>
        <p:grpSpPr>
          <a:xfrm>
            <a:off x="495450" y="2416314"/>
            <a:ext cx="3162301" cy="484632"/>
            <a:chOff x="495450" y="2416314"/>
            <a:chExt cx="3162301" cy="484632"/>
          </a:xfrm>
        </p:grpSpPr>
        <p:sp>
          <p:nvSpPr>
            <p:cNvPr id="27686" name="Rectangle 38"/>
            <p:cNvSpPr>
              <a:spLocks noChangeArrowheads="1"/>
            </p:cNvSpPr>
            <p:nvPr/>
          </p:nvSpPr>
          <p:spPr bwMode="gray">
            <a:xfrm>
              <a:off x="1235575" y="2416314"/>
              <a:ext cx="24221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đầu vào</a:t>
              </a:r>
            </a:p>
          </p:txBody>
        </p:sp>
        <p:sp>
          <p:nvSpPr>
            <p:cNvPr id="7" name="Right Arrow 6"/>
            <p:cNvSpPr/>
            <p:nvPr/>
          </p:nvSpPr>
          <p:spPr bwMode="auto">
            <a:xfrm>
              <a:off x="495450" y="2416314"/>
              <a:ext cx="595552" cy="484632"/>
            </a:xfrm>
            <a:prstGeom prst="righ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grpSp>
        <p:nvGrpSpPr>
          <p:cNvPr id="10" name="Group 9"/>
          <p:cNvGrpSpPr/>
          <p:nvPr/>
        </p:nvGrpSpPr>
        <p:grpSpPr>
          <a:xfrm>
            <a:off x="381000" y="3590925"/>
            <a:ext cx="2447925" cy="484632"/>
            <a:chOff x="381000" y="3590925"/>
            <a:chExt cx="2447925" cy="484632"/>
          </a:xfrm>
        </p:grpSpPr>
        <p:sp>
          <p:nvSpPr>
            <p:cNvPr id="27687" name="Rectangle 39"/>
            <p:cNvSpPr>
              <a:spLocks noChangeArrowheads="1"/>
            </p:cNvSpPr>
            <p:nvPr/>
          </p:nvSpPr>
          <p:spPr bwMode="gray">
            <a:xfrm>
              <a:off x="1152525" y="3590925"/>
              <a:ext cx="1676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n-US" sz="2000" b="1">
                  <a:solidFill>
                    <a:schemeClr val="tx2"/>
                  </a:solidFill>
                </a:rPr>
                <a:t>Thông tin ra </a:t>
              </a:r>
            </a:p>
          </p:txBody>
        </p:sp>
        <p:sp>
          <p:nvSpPr>
            <p:cNvPr id="8" name="Left Arrow 7"/>
            <p:cNvSpPr/>
            <p:nvPr/>
          </p:nvSpPr>
          <p:spPr bwMode="auto">
            <a:xfrm>
              <a:off x="381000" y="3590925"/>
              <a:ext cx="609600" cy="484632"/>
            </a:xfrm>
            <a:prstGeom prst="lef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sp>
        <p:nvSpPr>
          <p:cNvPr id="60"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41963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arn(inVertical)">
                                      <p:cBhvr>
                                        <p:cTn id="7" dur="500"/>
                                        <p:tgtEl>
                                          <p:spTgt spid="2765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1500"/>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par>
                          <p:cTn id="20" fill="hold">
                            <p:stCondLst>
                              <p:cond delay="3500"/>
                            </p:stCondLst>
                            <p:childTnLst>
                              <p:par>
                                <p:cTn id="21" presetID="6"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smtClean="0"/>
              <a:t>Các loại sổ sách ghi nhận lưu chuyển thông tin trong nội bộ</a:t>
            </a:r>
          </a:p>
          <a:p>
            <a:pPr algn="just"/>
            <a:r>
              <a:rPr lang="en-US" smtClean="0"/>
              <a:t>Sổ giao việc</a:t>
            </a:r>
          </a:p>
          <a:p>
            <a:pPr algn="just"/>
            <a:r>
              <a:rPr lang="en-US" smtClean="0"/>
              <a:t>Sổ giao nhận hồ sơ, giấy tờ</a:t>
            </a:r>
          </a:p>
          <a:p>
            <a:pPr algn="just"/>
            <a:r>
              <a:rPr lang="en-US" smtClean="0"/>
              <a:t>Sổ công văn đến – đi</a:t>
            </a:r>
          </a:p>
          <a:p>
            <a:pPr algn="just"/>
            <a:r>
              <a:rPr lang="en-US" smtClean="0"/>
              <a:t>Sổ giao nhận hồ sơ hoàn chỉnh</a:t>
            </a:r>
          </a:p>
          <a:p>
            <a:pPr algn="just"/>
            <a:r>
              <a:rPr lang="en-US" smtClean="0"/>
              <a:t>Sổ ghi nhận tiến độ giải quyết công việc</a:t>
            </a:r>
          </a:p>
          <a:p>
            <a:pPr marL="0" indent="0">
              <a:buNone/>
            </a:pPr>
            <a:endParaRPr lang="en-US"/>
          </a:p>
        </p:txBody>
      </p:sp>
      <p:sp>
        <p:nvSpPr>
          <p:cNvPr id="4"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6456684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3">
                                            <p:txEl>
                                              <p:pRg st="3" end="3"/>
                                            </p:txEl>
                                          </p:spTgt>
                                        </p:tgtEl>
                                      </p:cBhvr>
                                    </p:animEffect>
                                    <p:anim calcmode="lin" valueType="num">
                                      <p:cBhvr>
                                        <p:cTn id="34" dur="500" fill="hold"/>
                                        <p:tgtEl>
                                          <p:spTgt spid="3">
                                            <p:txEl>
                                              <p:pRg st="3" end="3"/>
                                            </p:txEl>
                                          </p:spTgt>
                                        </p:tgtEl>
                                        <p:attrNameLst>
                                          <p:attrName>ppt_x</p:attrName>
                                        </p:attrNameLst>
                                      </p:cBhvr>
                                      <p:tavLst>
                                        <p:tav tm="0">
                                          <p:val>
                                            <p:fltVal val="0.5"/>
                                          </p:val>
                                        </p:tav>
                                        <p:tav tm="100000">
                                          <p:val>
                                            <p:strVal val="#ppt_x"/>
                                          </p:val>
                                        </p:tav>
                                      </p:tavLst>
                                    </p:anim>
                                    <p:anim calcmode="lin" valueType="num">
                                      <p:cBhvr>
                                        <p:cTn id="35" dur="500" fill="hold"/>
                                        <p:tgtEl>
                                          <p:spTgt spid="3">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3">
                                            <p:txEl>
                                              <p:pRg st="4" end="4"/>
                                            </p:txEl>
                                          </p:spTgt>
                                        </p:tgtEl>
                                      </p:cBhvr>
                                    </p:animEffect>
                                    <p:anim calcmode="lin" valueType="num">
                                      <p:cBhvr>
                                        <p:cTn id="42" dur="500" fill="hold"/>
                                        <p:tgtEl>
                                          <p:spTgt spid="3">
                                            <p:txEl>
                                              <p:pRg st="4" end="4"/>
                                            </p:txEl>
                                          </p:spTgt>
                                        </p:tgtEl>
                                        <p:attrNameLst>
                                          <p:attrName>ppt_x</p:attrName>
                                        </p:attrNameLst>
                                      </p:cBhvr>
                                      <p:tavLst>
                                        <p:tav tm="0">
                                          <p:val>
                                            <p:fltVal val="0.5"/>
                                          </p:val>
                                        </p:tav>
                                        <p:tav tm="100000">
                                          <p:val>
                                            <p:strVal val="#ppt_x"/>
                                          </p:val>
                                        </p:tav>
                                      </p:tavLst>
                                    </p:anim>
                                    <p:anim calcmode="lin" valueType="num">
                                      <p:cBhvr>
                                        <p:cTn id="43" dur="500" fill="hold"/>
                                        <p:tgtEl>
                                          <p:spTgt spid="3">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anim calcmode="lin" valueType="num">
                                      <p:cBhvr>
                                        <p:cTn id="50" dur="500" fill="hold"/>
                                        <p:tgtEl>
                                          <p:spTgt spid="3">
                                            <p:txEl>
                                              <p:pRg st="5" end="5"/>
                                            </p:txEl>
                                          </p:spTgt>
                                        </p:tgtEl>
                                        <p:attrNameLst>
                                          <p:attrName>ppt_x</p:attrName>
                                        </p:attrNameLst>
                                      </p:cBhvr>
                                      <p:tavLst>
                                        <p:tav tm="0">
                                          <p:val>
                                            <p:fltVal val="0.5"/>
                                          </p:val>
                                        </p:tav>
                                        <p:tav tm="100000">
                                          <p:val>
                                            <p:strVal val="#ppt_x"/>
                                          </p:val>
                                        </p:tav>
                                      </p:tavLst>
                                    </p:anim>
                                    <p:anim calcmode="lin" valueType="num">
                                      <p:cBhvr>
                                        <p:cTn id="51" dur="500" fill="hold"/>
                                        <p:tgtEl>
                                          <p:spTgt spid="3">
                                            <p:txEl>
                                              <p:pRg st="5" end="5"/>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a:t>Sổ ghi nhận tiến độ giải quyết công </a:t>
            </a:r>
            <a:r>
              <a:rPr lang="en-US" smtClean="0"/>
              <a:t>việc: Là cuốn sổ theo dõi toàn bộ công việc của bạn, gồm:</a:t>
            </a:r>
          </a:p>
          <a:p>
            <a:pPr algn="just"/>
            <a:r>
              <a:rPr lang="en-US" smtClean="0"/>
              <a:t>Nội dung công việc</a:t>
            </a:r>
          </a:p>
          <a:p>
            <a:pPr algn="just"/>
            <a:r>
              <a:rPr lang="en-US" smtClean="0"/>
              <a:t>Người giao việc, ngày giao việc</a:t>
            </a:r>
          </a:p>
          <a:p>
            <a:pPr algn="just"/>
            <a:r>
              <a:rPr lang="en-US" smtClean="0"/>
              <a:t>Thời hạn</a:t>
            </a:r>
          </a:p>
          <a:p>
            <a:pPr algn="just"/>
            <a:r>
              <a:rPr lang="en-US" smtClean="0"/>
              <a:t>Diễn giải</a:t>
            </a:r>
          </a:p>
          <a:p>
            <a:pPr algn="just"/>
            <a:r>
              <a:rPr lang="en-US" smtClean="0"/>
              <a:t>Kết quả giải quyết công việc</a:t>
            </a:r>
          </a:p>
          <a:p>
            <a:pPr algn="just"/>
            <a:r>
              <a:rPr lang="en-US" smtClean="0"/>
              <a:t>Ngày hoàn thành, chuyển lưu</a:t>
            </a:r>
          </a:p>
          <a:p>
            <a:pPr algn="just"/>
            <a:endParaRPr lang="en-US"/>
          </a:p>
          <a:p>
            <a:endParaRPr lang="en-US"/>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32235905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500"/>
                                        <p:tgtEl>
                                          <p:spTgt spid="3">
                                            <p:txEl>
                                              <p:pRg st="1" end="1"/>
                                            </p:txEl>
                                          </p:spTgt>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 LẬP KẾ HOẠCH CÔNG TÁC</a:t>
            </a:r>
            <a:endParaRPr lang="en-US"/>
          </a:p>
        </p:txBody>
      </p:sp>
      <p:sp>
        <p:nvSpPr>
          <p:cNvPr id="3" name="Content Placeholder 2"/>
          <p:cNvSpPr>
            <a:spLocks noGrp="1"/>
          </p:cNvSpPr>
          <p:nvPr>
            <p:ph idx="1"/>
          </p:nvPr>
        </p:nvSpPr>
        <p:spPr/>
        <p:txBody>
          <a:bodyPr>
            <a:normAutofit/>
          </a:bodyPr>
          <a:lstStyle/>
          <a:p>
            <a:pPr algn="just"/>
            <a:r>
              <a:rPr lang="en-US" smtClean="0"/>
              <a:t>Bạn phải liệt kê được những công việc mà bạn phải thực hiện</a:t>
            </a:r>
          </a:p>
          <a:p>
            <a:pPr algn="just"/>
            <a:r>
              <a:rPr lang="en-US" smtClean="0"/>
              <a:t>Ước lượng thời gian cho các công việc thường xuyên</a:t>
            </a:r>
          </a:p>
          <a:p>
            <a:pPr algn="just"/>
            <a:r>
              <a:rPr lang="en-US" smtClean="0"/>
              <a:t>Dự báo những công việc phát sinh tại đơn vị của mình (dù có lặp lại nhưng không phải là công việc thường xuyên vì chỉ thực hiện khi có yêu cầu) </a:t>
            </a:r>
          </a:p>
          <a:p>
            <a:pPr algn="just"/>
            <a:r>
              <a:rPr lang="en-US" smtClean="0"/>
              <a:t>Từ đó lập kế hoạch làm việc trong năm (năm học)</a:t>
            </a:r>
          </a:p>
        </p:txBody>
      </p:sp>
      <p:sp>
        <p:nvSpPr>
          <p:cNvPr id="4"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2065235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mtClean="0"/>
              <a:t>5. LẬP KẾ HOẠCH CÔNG TÁC</a:t>
            </a:r>
            <a:endParaRPr lang="en-US" dirty="0"/>
          </a:p>
        </p:txBody>
      </p:sp>
      <p:grpSp>
        <p:nvGrpSpPr>
          <p:cNvPr id="3" name="Group 26"/>
          <p:cNvGrpSpPr/>
          <p:nvPr/>
        </p:nvGrpSpPr>
        <p:grpSpPr>
          <a:xfrm>
            <a:off x="647564" y="1143000"/>
            <a:ext cx="7963036" cy="5486119"/>
            <a:chOff x="365806" y="985464"/>
            <a:chExt cx="8572160" cy="5905773"/>
          </a:xfrm>
        </p:grpSpPr>
        <p:grpSp>
          <p:nvGrpSpPr>
            <p:cNvPr id="7" name="Group 35"/>
            <p:cNvGrpSpPr/>
            <p:nvPr/>
          </p:nvGrpSpPr>
          <p:grpSpPr bwMode="gray">
            <a:xfrm>
              <a:off x="2319122" y="1858762"/>
              <a:ext cx="4519318" cy="3927754"/>
              <a:chOff x="2136289" y="1858762"/>
              <a:chExt cx="4519318" cy="3927754"/>
            </a:xfrm>
          </p:grpSpPr>
          <p:grpSp>
            <p:nvGrpSpPr>
              <p:cNvPr id="8" name="Group 2"/>
              <p:cNvGrpSpPr/>
              <p:nvPr/>
            </p:nvGrpSpPr>
            <p:grpSpPr bwMode="gray">
              <a:xfrm>
                <a:off x="2136289" y="3282957"/>
                <a:ext cx="4513235" cy="2503559"/>
                <a:chOff x="2279460" y="3287641"/>
                <a:chExt cx="4513235" cy="2503559"/>
              </a:xfrm>
              <a:gradFill flip="none" rotWithShape="1">
                <a:gsLst>
                  <a:gs pos="23000">
                    <a:schemeClr val="accent1"/>
                  </a:gs>
                  <a:gs pos="60000">
                    <a:schemeClr val="accent1">
                      <a:lumMod val="60000"/>
                      <a:lumOff val="40000"/>
                    </a:schemeClr>
                  </a:gs>
                  <a:gs pos="86000">
                    <a:schemeClr val="accent1"/>
                  </a:gs>
                </a:gsLst>
                <a:lin ang="0" scaled="1"/>
                <a:tileRect/>
              </a:gradFill>
              <a:effectLst/>
              <a:scene3d>
                <a:camera prst="orthographicFront">
                  <a:rot lat="0" lon="0" rev="0"/>
                </a:camera>
                <a:lightRig rig="balanced" dir="t"/>
              </a:scene3d>
            </p:grpSpPr>
            <p:sp>
              <p:nvSpPr>
                <p:cNvPr id="4" name="Trapezoid 3"/>
                <p:cNvSpPr/>
                <p:nvPr/>
              </p:nvSpPr>
              <p:spPr bwMode="gray">
                <a:xfrm>
                  <a:off x="2971800" y="4648200"/>
                  <a:ext cx="3048000" cy="1143000"/>
                </a:xfrm>
                <a:prstGeom prst="trapezoid">
                  <a:avLst>
                    <a:gd name="adj" fmla="val 72059"/>
                  </a:avLst>
                </a:prstGeom>
                <a:solidFill>
                  <a:schemeClr val="accent1"/>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5" name="Freeform 4"/>
                <p:cNvSpPr/>
                <p:nvPr/>
              </p:nvSpPr>
              <p:spPr bwMode="gray">
                <a:xfrm rot="18077337">
                  <a:off x="4934224" y="3784896"/>
                  <a:ext cx="2355726" cy="1361216"/>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726" h="1361216">
                      <a:moveTo>
                        <a:pt x="0" y="1300326"/>
                      </a:moveTo>
                      <a:lnTo>
                        <a:pt x="565623" y="0"/>
                      </a:lnTo>
                      <a:lnTo>
                        <a:pt x="1552678" y="37804"/>
                      </a:lnTo>
                      <a:lnTo>
                        <a:pt x="2355726" y="1361216"/>
                      </a:lnTo>
                      <a:lnTo>
                        <a:pt x="0" y="1300326"/>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6" name="Freeform 5"/>
                <p:cNvSpPr/>
                <p:nvPr/>
              </p:nvSpPr>
              <p:spPr bwMode="gray">
                <a:xfrm rot="3522663" flipH="1">
                  <a:off x="1785428" y="3824393"/>
                  <a:ext cx="2293077" cy="1305013"/>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52057 h 1361132"/>
                    <a:gd name="connsiteX1" fmla="*/ 573260 w 2293077"/>
                    <a:gd name="connsiteY1" fmla="*/ 0 h 1361132"/>
                    <a:gd name="connsiteX2" fmla="*/ 1500595 w 2293077"/>
                    <a:gd name="connsiteY2" fmla="*/ 60412 h 1361132"/>
                    <a:gd name="connsiteX3" fmla="*/ 2293077 w 2293077"/>
                    <a:gd name="connsiteY3" fmla="*/ 1361132 h 1361132"/>
                    <a:gd name="connsiteX4" fmla="*/ 0 w 2293077"/>
                    <a:gd name="connsiteY4" fmla="*/ 1352057 h 1361132"/>
                    <a:gd name="connsiteX0" fmla="*/ 0 w 2293077"/>
                    <a:gd name="connsiteY0" fmla="*/ 1304168 h 1313243"/>
                    <a:gd name="connsiteX1" fmla="*/ 621400 w 2293077"/>
                    <a:gd name="connsiteY1" fmla="*/ 0 h 1313243"/>
                    <a:gd name="connsiteX2" fmla="*/ 1500595 w 2293077"/>
                    <a:gd name="connsiteY2" fmla="*/ 12523 h 1313243"/>
                    <a:gd name="connsiteX3" fmla="*/ 2293077 w 2293077"/>
                    <a:gd name="connsiteY3" fmla="*/ 1313243 h 1313243"/>
                    <a:gd name="connsiteX4" fmla="*/ 0 w 2293077"/>
                    <a:gd name="connsiteY4" fmla="*/ 1304168 h 1313243"/>
                    <a:gd name="connsiteX0" fmla="*/ 0 w 2293077"/>
                    <a:gd name="connsiteY0" fmla="*/ 1291645 h 1300720"/>
                    <a:gd name="connsiteX1" fmla="*/ 600182 w 2293077"/>
                    <a:gd name="connsiteY1" fmla="*/ 372 h 1300720"/>
                    <a:gd name="connsiteX2" fmla="*/ 1500595 w 2293077"/>
                    <a:gd name="connsiteY2" fmla="*/ 0 h 1300720"/>
                    <a:gd name="connsiteX3" fmla="*/ 2293077 w 2293077"/>
                    <a:gd name="connsiteY3" fmla="*/ 1300720 h 1300720"/>
                    <a:gd name="connsiteX4" fmla="*/ 0 w 2293077"/>
                    <a:gd name="connsiteY4" fmla="*/ 1291645 h 1300720"/>
                    <a:gd name="connsiteX0" fmla="*/ 0 w 2293077"/>
                    <a:gd name="connsiteY0" fmla="*/ 1308833 h 1317908"/>
                    <a:gd name="connsiteX1" fmla="*/ 589510 w 2293077"/>
                    <a:gd name="connsiteY1" fmla="*/ 0 h 1317908"/>
                    <a:gd name="connsiteX2" fmla="*/ 1500595 w 2293077"/>
                    <a:gd name="connsiteY2" fmla="*/ 17188 h 1317908"/>
                    <a:gd name="connsiteX3" fmla="*/ 2293077 w 2293077"/>
                    <a:gd name="connsiteY3" fmla="*/ 1317908 h 1317908"/>
                    <a:gd name="connsiteX4" fmla="*/ 0 w 2293077"/>
                    <a:gd name="connsiteY4" fmla="*/ 1308833 h 1317908"/>
                    <a:gd name="connsiteX0" fmla="*/ 0 w 2293077"/>
                    <a:gd name="connsiteY0" fmla="*/ 1295938 h 1305013"/>
                    <a:gd name="connsiteX1" fmla="*/ 568292 w 2293077"/>
                    <a:gd name="connsiteY1" fmla="*/ 0 h 1305013"/>
                    <a:gd name="connsiteX2" fmla="*/ 1500595 w 2293077"/>
                    <a:gd name="connsiteY2" fmla="*/ 4293 h 1305013"/>
                    <a:gd name="connsiteX3" fmla="*/ 2293077 w 2293077"/>
                    <a:gd name="connsiteY3" fmla="*/ 1305013 h 1305013"/>
                    <a:gd name="connsiteX4" fmla="*/ 0 w 2293077"/>
                    <a:gd name="connsiteY4" fmla="*/ 1295938 h 130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013">
                      <a:moveTo>
                        <a:pt x="0" y="1295938"/>
                      </a:moveTo>
                      <a:lnTo>
                        <a:pt x="568292" y="0"/>
                      </a:lnTo>
                      <a:lnTo>
                        <a:pt x="1500595" y="4293"/>
                      </a:lnTo>
                      <a:lnTo>
                        <a:pt x="2293077" y="1305013"/>
                      </a:lnTo>
                      <a:lnTo>
                        <a:pt x="0" y="1295938"/>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grpSp>
            <p:nvGrpSpPr>
              <p:cNvPr id="9" name="Group 10"/>
              <p:cNvGrpSpPr/>
              <p:nvPr/>
            </p:nvGrpSpPr>
            <p:grpSpPr bwMode="gray">
              <a:xfrm flipV="1">
                <a:off x="2146500" y="1858762"/>
                <a:ext cx="4509107" cy="2481837"/>
                <a:chOff x="2279397" y="3319637"/>
                <a:chExt cx="4509107" cy="2481837"/>
              </a:xfrm>
              <a:gradFill flip="none" rotWithShape="1">
                <a:gsLst>
                  <a:gs pos="23000">
                    <a:schemeClr val="accent2"/>
                  </a:gs>
                  <a:gs pos="60000">
                    <a:schemeClr val="accent2">
                      <a:lumMod val="60000"/>
                      <a:lumOff val="40000"/>
                    </a:schemeClr>
                  </a:gs>
                  <a:gs pos="86000">
                    <a:schemeClr val="accent2"/>
                  </a:gs>
                </a:gsLst>
                <a:lin ang="0" scaled="1"/>
                <a:tileRect/>
              </a:gradFill>
              <a:effectLst/>
              <a:scene3d>
                <a:camera prst="orthographicFront">
                  <a:rot lat="0" lon="0" rev="0"/>
                </a:camera>
                <a:lightRig rig="balanced" dir="t"/>
              </a:scene3d>
            </p:grpSpPr>
            <p:sp>
              <p:nvSpPr>
                <p:cNvPr id="12" name="Trapezoid 11"/>
                <p:cNvSpPr/>
                <p:nvPr/>
              </p:nvSpPr>
              <p:spPr bwMode="gray">
                <a:xfrm>
                  <a:off x="2982074" y="4658474"/>
                  <a:ext cx="3048000" cy="1143000"/>
                </a:xfrm>
                <a:prstGeom prst="trapezoid">
                  <a:avLst>
                    <a:gd name="adj" fmla="val 72059"/>
                  </a:avLst>
                </a:pr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3" name="Freeform 12"/>
                <p:cNvSpPr/>
                <p:nvPr/>
              </p:nvSpPr>
              <p:spPr bwMode="gray">
                <a:xfrm rot="18077337">
                  <a:off x="4940535" y="3804498"/>
                  <a:ext cx="2332830" cy="1363108"/>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 name="connsiteX0" fmla="*/ 0 w 2355726"/>
                    <a:gd name="connsiteY0" fmla="*/ 1300326 h 1361216"/>
                    <a:gd name="connsiteX1" fmla="*/ 565623 w 2355726"/>
                    <a:gd name="connsiteY1" fmla="*/ 0 h 1361216"/>
                    <a:gd name="connsiteX2" fmla="*/ 1528564 w 2355726"/>
                    <a:gd name="connsiteY2" fmla="*/ 6371 h 1361216"/>
                    <a:gd name="connsiteX3" fmla="*/ 2355726 w 2355726"/>
                    <a:gd name="connsiteY3" fmla="*/ 1361216 h 1361216"/>
                    <a:gd name="connsiteX4" fmla="*/ 0 w 2355726"/>
                    <a:gd name="connsiteY4" fmla="*/ 1300326 h 1361216"/>
                    <a:gd name="connsiteX0" fmla="*/ 0 w 2332830"/>
                    <a:gd name="connsiteY0" fmla="*/ 1300326 h 1363108"/>
                    <a:gd name="connsiteX1" fmla="*/ 565623 w 2332830"/>
                    <a:gd name="connsiteY1" fmla="*/ 0 h 1363108"/>
                    <a:gd name="connsiteX2" fmla="*/ 1528564 w 2332830"/>
                    <a:gd name="connsiteY2" fmla="*/ 6371 h 1363108"/>
                    <a:gd name="connsiteX3" fmla="*/ 2332830 w 2332830"/>
                    <a:gd name="connsiteY3" fmla="*/ 1363108 h 1363108"/>
                    <a:gd name="connsiteX4" fmla="*/ 0 w 2332830"/>
                    <a:gd name="connsiteY4" fmla="*/ 1300326 h 1363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2830" h="1363108">
                      <a:moveTo>
                        <a:pt x="0" y="1300326"/>
                      </a:moveTo>
                      <a:lnTo>
                        <a:pt x="565623" y="0"/>
                      </a:lnTo>
                      <a:lnTo>
                        <a:pt x="1528564" y="6371"/>
                      </a:lnTo>
                      <a:lnTo>
                        <a:pt x="2332830" y="1363108"/>
                      </a:lnTo>
                      <a:lnTo>
                        <a:pt x="0" y="1300326"/>
                      </a:lnTo>
                      <a:close/>
                    </a:path>
                  </a:pathLst>
                </a:cu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4" name="Freeform 13"/>
                <p:cNvSpPr/>
                <p:nvPr/>
              </p:nvSpPr>
              <p:spPr bwMode="gray">
                <a:xfrm rot="3522663" flipH="1">
                  <a:off x="1785808" y="3823719"/>
                  <a:ext cx="2293077" cy="1305900"/>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41052 h 1350127"/>
                    <a:gd name="connsiteX1" fmla="*/ 574937 w 2293077"/>
                    <a:gd name="connsiteY1" fmla="*/ 0 h 1350127"/>
                    <a:gd name="connsiteX2" fmla="*/ 1500595 w 2293077"/>
                    <a:gd name="connsiteY2" fmla="*/ 49407 h 1350127"/>
                    <a:gd name="connsiteX3" fmla="*/ 2293077 w 2293077"/>
                    <a:gd name="connsiteY3" fmla="*/ 1350127 h 1350127"/>
                    <a:gd name="connsiteX4" fmla="*/ 0 w 2293077"/>
                    <a:gd name="connsiteY4" fmla="*/ 1341052 h 1350127"/>
                    <a:gd name="connsiteX0" fmla="*/ 0 w 2293077"/>
                    <a:gd name="connsiteY0" fmla="*/ 1296825 h 1305900"/>
                    <a:gd name="connsiteX1" fmla="*/ 569754 w 2293077"/>
                    <a:gd name="connsiteY1" fmla="*/ 0 h 1305900"/>
                    <a:gd name="connsiteX2" fmla="*/ 1500595 w 2293077"/>
                    <a:gd name="connsiteY2" fmla="*/ 5180 h 1305900"/>
                    <a:gd name="connsiteX3" fmla="*/ 2293077 w 2293077"/>
                    <a:gd name="connsiteY3" fmla="*/ 1305900 h 1305900"/>
                    <a:gd name="connsiteX4" fmla="*/ 0 w 2293077"/>
                    <a:gd name="connsiteY4" fmla="*/ 1296825 h 130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900">
                      <a:moveTo>
                        <a:pt x="0" y="1296825"/>
                      </a:moveTo>
                      <a:lnTo>
                        <a:pt x="569754" y="0"/>
                      </a:lnTo>
                      <a:lnTo>
                        <a:pt x="1500595" y="5180"/>
                      </a:lnTo>
                      <a:lnTo>
                        <a:pt x="2293077" y="1305900"/>
                      </a:lnTo>
                      <a:lnTo>
                        <a:pt x="0" y="1296825"/>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sp>
            <p:nvSpPr>
              <p:cNvPr id="35" name="Hexagon 34"/>
              <p:cNvSpPr/>
              <p:nvPr/>
            </p:nvSpPr>
            <p:spPr bwMode="gray">
              <a:xfrm>
                <a:off x="2895600" y="2743200"/>
                <a:ext cx="2971800" cy="2133600"/>
              </a:xfrm>
              <a:prstGeom prst="hexagon">
                <a:avLst>
                  <a:gd name="adj" fmla="val 30380"/>
                  <a:gd name="vf" fmla="val 115470"/>
                </a:avLst>
              </a:prstGeom>
              <a:solidFill>
                <a:srgbClr val="FFFFFF">
                  <a:alpha val="30196"/>
                </a:srgbClr>
              </a:solidFill>
              <a:ln w="19050">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bwMode="white">
            <a:xfrm>
              <a:off x="4048952" y="2108537"/>
              <a:ext cx="987402"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hy</a:t>
              </a:r>
              <a:endParaRPr lang="en-US" sz="2000" b="1" kern="0" dirty="0" smtClean="0">
                <a:solidFill>
                  <a:srgbClr val="FFFFFF"/>
                </a:solidFill>
              </a:endParaRPr>
            </a:p>
          </p:txBody>
        </p:sp>
        <p:sp>
          <p:nvSpPr>
            <p:cNvPr id="19" name="Rectangle 18"/>
            <p:cNvSpPr/>
            <p:nvPr/>
          </p:nvSpPr>
          <p:spPr bwMode="white">
            <a:xfrm rot="3361363">
              <a:off x="5704716" y="2659837"/>
              <a:ext cx="1078859"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hat</a:t>
              </a:r>
              <a:endParaRPr lang="en-US" sz="2000" b="1" kern="0" dirty="0" smtClean="0">
                <a:solidFill>
                  <a:srgbClr val="FFFFFF"/>
                </a:solidFill>
              </a:endParaRPr>
            </a:p>
          </p:txBody>
        </p:sp>
        <p:sp>
          <p:nvSpPr>
            <p:cNvPr id="20" name="Rectangle 19"/>
            <p:cNvSpPr/>
            <p:nvPr/>
          </p:nvSpPr>
          <p:spPr bwMode="white">
            <a:xfrm>
              <a:off x="4102446" y="4996866"/>
              <a:ext cx="880413" cy="629507"/>
            </a:xfrm>
            <a:prstGeom prst="rect">
              <a:avLst/>
            </a:prstGeom>
          </p:spPr>
          <p:txBody>
            <a:bodyPr wrap="none">
              <a:spAutoFit/>
            </a:bodyPr>
            <a:lstStyle/>
            <a:p>
              <a:pPr algn="ctr">
                <a:defRPr/>
              </a:pPr>
              <a:r>
                <a:rPr lang="en-US" sz="3200" b="1" kern="0">
                  <a:solidFill>
                    <a:srgbClr val="FFFFFF"/>
                  </a:solidFill>
                </a:rPr>
                <a:t>H</a:t>
              </a:r>
              <a:r>
                <a:rPr lang="en-US" sz="2000" b="1" kern="0">
                  <a:solidFill>
                    <a:srgbClr val="FFFFFF"/>
                  </a:solidFill>
                </a:rPr>
                <a:t>ow</a:t>
              </a:r>
              <a:endParaRPr lang="en-US" sz="2000" b="1" kern="0" dirty="0" smtClean="0">
                <a:solidFill>
                  <a:srgbClr val="FFFFFF"/>
                </a:solidFill>
              </a:endParaRPr>
            </a:p>
          </p:txBody>
        </p:sp>
        <p:sp>
          <p:nvSpPr>
            <p:cNvPr id="21" name="Rectangle 20"/>
            <p:cNvSpPr/>
            <p:nvPr/>
          </p:nvSpPr>
          <p:spPr bwMode="white">
            <a:xfrm rot="17953530">
              <a:off x="2243995" y="2728437"/>
              <a:ext cx="1161690" cy="629507"/>
            </a:xfrm>
            <a:prstGeom prst="rect">
              <a:avLst/>
            </a:prstGeom>
          </p:spPr>
          <p:txBody>
            <a:bodyPr wrap="none">
              <a:spAutoFit/>
            </a:bodyPr>
            <a:lstStyle/>
            <a:p>
              <a:pPr algn="ctr">
                <a:defRPr/>
              </a:pPr>
              <a:r>
                <a:rPr lang="en-US" sz="3200" b="1" kern="0" smtClean="0">
                  <a:solidFill>
                    <a:srgbClr val="FFFFFF"/>
                  </a:solidFill>
                </a:rPr>
                <a:t>W</a:t>
              </a:r>
              <a:r>
                <a:rPr lang="en-US" sz="2000" b="1" kern="0" smtClean="0">
                  <a:solidFill>
                    <a:srgbClr val="FFFFFF"/>
                  </a:solidFill>
                </a:rPr>
                <a:t>here</a:t>
              </a:r>
              <a:endParaRPr lang="en-US" sz="2000" b="1" kern="0">
                <a:solidFill>
                  <a:srgbClr val="FFFFFF"/>
                </a:solidFill>
              </a:endParaRPr>
            </a:p>
          </p:txBody>
        </p:sp>
        <p:sp>
          <p:nvSpPr>
            <p:cNvPr id="22" name="Rectangle 21"/>
            <p:cNvSpPr/>
            <p:nvPr/>
          </p:nvSpPr>
          <p:spPr bwMode="white">
            <a:xfrm rot="3443597">
              <a:off x="2406934" y="4243134"/>
              <a:ext cx="1070232" cy="629507"/>
            </a:xfrm>
            <a:prstGeom prst="rect">
              <a:avLst/>
            </a:prstGeom>
          </p:spPr>
          <p:txBody>
            <a:bodyPr wrap="none">
              <a:spAutoFit/>
            </a:bodyPr>
            <a:lstStyle/>
            <a:p>
              <a:pPr algn="ctr">
                <a:defRPr/>
              </a:pPr>
              <a:r>
                <a:rPr lang="en-US" sz="3200" b="1" kern="0">
                  <a:solidFill>
                    <a:srgbClr val="FFFFFF"/>
                  </a:solidFill>
                </a:rPr>
                <a:t>W</a:t>
              </a:r>
              <a:r>
                <a:rPr lang="en-US" sz="2000" b="1" kern="0">
                  <a:solidFill>
                    <a:srgbClr val="FFFFFF"/>
                  </a:solidFill>
                </a:rPr>
                <a:t>hen</a:t>
              </a:r>
              <a:endParaRPr lang="en-US" sz="2000" b="1" kern="0" dirty="0">
                <a:solidFill>
                  <a:srgbClr val="FFFFFF"/>
                </a:solidFill>
              </a:endParaRPr>
            </a:p>
          </p:txBody>
        </p:sp>
        <p:sp>
          <p:nvSpPr>
            <p:cNvPr id="23" name="Rectangle 22"/>
            <p:cNvSpPr/>
            <p:nvPr/>
          </p:nvSpPr>
          <p:spPr bwMode="white">
            <a:xfrm rot="18338796">
              <a:off x="5777077" y="4231534"/>
              <a:ext cx="902846" cy="629507"/>
            </a:xfrm>
            <a:prstGeom prst="rect">
              <a:avLst/>
            </a:prstGeom>
          </p:spPr>
          <p:txBody>
            <a:bodyPr wrap="none">
              <a:spAutoFit/>
            </a:bodyPr>
            <a:lstStyle/>
            <a:p>
              <a:pPr algn="ctr">
                <a:defRPr/>
              </a:pPr>
              <a:r>
                <a:rPr lang="en-US" sz="3200" b="1" kern="0" smtClean="0">
                  <a:solidFill>
                    <a:srgbClr val="FFFFFF"/>
                  </a:solidFill>
                </a:rPr>
                <a:t>W</a:t>
              </a:r>
              <a:r>
                <a:rPr lang="en-US" b="1" kern="0" smtClean="0">
                  <a:solidFill>
                    <a:srgbClr val="FFFFFF"/>
                  </a:solidFill>
                </a:rPr>
                <a:t>ho</a:t>
              </a:r>
              <a:endParaRPr lang="en-US" b="1" kern="0" dirty="0" smtClean="0">
                <a:solidFill>
                  <a:srgbClr val="FFFFFF"/>
                </a:solidFill>
              </a:endParaRPr>
            </a:p>
          </p:txBody>
        </p:sp>
        <p:sp>
          <p:nvSpPr>
            <p:cNvPr id="24" name="Rectangle 21"/>
            <p:cNvSpPr>
              <a:spLocks noChangeArrowheads="1"/>
            </p:cNvSpPr>
            <p:nvPr/>
          </p:nvSpPr>
          <p:spPr bwMode="auto">
            <a:xfrm>
              <a:off x="437757" y="1398812"/>
              <a:ext cx="1828799" cy="1656598"/>
            </a:xfrm>
            <a:prstGeom prst="rect">
              <a:avLst/>
            </a:prstGeom>
            <a:noFill/>
            <a:ln w="9525">
              <a:noFill/>
              <a:miter lim="800000"/>
              <a:headEnd/>
              <a:tailEnd/>
            </a:ln>
            <a:effectLst/>
          </p:spPr>
          <p:txBody>
            <a:bodyPr wrap="square" lIns="0" tIns="0" rIns="0" bIns="0">
              <a:spAutoFit/>
            </a:bodyPr>
            <a:lstStyle/>
            <a:p>
              <a:pPr algn="ctr"/>
              <a:r>
                <a:rPr lang="en-US" sz="2000" b="1" smtClean="0"/>
                <a:t>Bạn </a:t>
              </a:r>
              <a:r>
                <a:rPr lang="en-US" sz="2000" b="1"/>
                <a:t>sẽ làm công việc đó ở đâu (tại phòng, ban nào, đơn vị nào?)</a:t>
              </a:r>
            </a:p>
          </p:txBody>
        </p:sp>
        <p:sp>
          <p:nvSpPr>
            <p:cNvPr id="30" name="Rectangle 21"/>
            <p:cNvSpPr>
              <a:spLocks noChangeArrowheads="1"/>
            </p:cNvSpPr>
            <p:nvPr/>
          </p:nvSpPr>
          <p:spPr bwMode="auto">
            <a:xfrm>
              <a:off x="365806" y="4572000"/>
              <a:ext cx="1828799" cy="1987917"/>
            </a:xfrm>
            <a:prstGeom prst="rect">
              <a:avLst/>
            </a:prstGeom>
            <a:noFill/>
            <a:ln w="9525">
              <a:noFill/>
              <a:miter lim="800000"/>
              <a:headEnd/>
              <a:tailEnd/>
            </a:ln>
            <a:effectLst/>
          </p:spPr>
          <p:txBody>
            <a:bodyPr wrap="square" lIns="0" tIns="0" rIns="0" bIns="0">
              <a:spAutoFit/>
            </a:bodyPr>
            <a:lstStyle/>
            <a:p>
              <a:pPr algn="just"/>
              <a:r>
                <a:rPr lang="en-US" sz="2000" b="1"/>
                <a:t>Khi nào (từ ngày nào đến ngày nào) bạn phải hoàn thành công việc đó?</a:t>
              </a:r>
            </a:p>
          </p:txBody>
        </p:sp>
        <p:sp>
          <p:nvSpPr>
            <p:cNvPr id="31" name="Rectangle 21"/>
            <p:cNvSpPr>
              <a:spLocks noChangeArrowheads="1"/>
            </p:cNvSpPr>
            <p:nvPr/>
          </p:nvSpPr>
          <p:spPr bwMode="auto">
            <a:xfrm>
              <a:off x="7299845" y="1291150"/>
              <a:ext cx="1638121" cy="2319237"/>
            </a:xfrm>
            <a:prstGeom prst="rect">
              <a:avLst/>
            </a:prstGeom>
            <a:noFill/>
            <a:ln w="9525">
              <a:noFill/>
              <a:miter lim="800000"/>
              <a:headEnd/>
              <a:tailEnd/>
            </a:ln>
            <a:effectLst/>
          </p:spPr>
          <p:txBody>
            <a:bodyPr wrap="square" lIns="0" tIns="0" rIns="0" bIns="0">
              <a:spAutoFit/>
            </a:bodyPr>
            <a:lstStyle/>
            <a:p>
              <a:pPr algn="just"/>
              <a:r>
                <a:rPr lang="en-US" sz="2000" b="1"/>
                <a:t>Xác định nội dung công việc, bạn phải làm những việc gì để hoàn thành công việc đó?</a:t>
              </a:r>
            </a:p>
          </p:txBody>
        </p:sp>
        <p:sp>
          <p:nvSpPr>
            <p:cNvPr id="32" name="Rectangle 21"/>
            <p:cNvSpPr>
              <a:spLocks noChangeArrowheads="1"/>
            </p:cNvSpPr>
            <p:nvPr/>
          </p:nvSpPr>
          <p:spPr bwMode="auto">
            <a:xfrm>
              <a:off x="6904299" y="4572000"/>
              <a:ext cx="1828800" cy="2319237"/>
            </a:xfrm>
            <a:prstGeom prst="rect">
              <a:avLst/>
            </a:prstGeom>
            <a:noFill/>
            <a:ln w="9525">
              <a:noFill/>
              <a:miter lim="800000"/>
              <a:headEnd/>
              <a:tailEnd/>
            </a:ln>
            <a:effectLst/>
          </p:spPr>
          <p:txBody>
            <a:bodyPr wrap="square" lIns="0" tIns="0" rIns="0" bIns="0">
              <a:spAutoFit/>
            </a:bodyPr>
            <a:lstStyle/>
            <a:p>
              <a:pPr algn="just">
                <a:defRPr/>
              </a:pPr>
              <a:r>
                <a:rPr lang="en-US" sz="2000" b="1"/>
                <a:t>Bạn sẽ cộng tác với ai, cần hỗ trợ từ ai để làm công việc đó? Ai kiểm tra, ai chịu trách nhiệm</a:t>
              </a:r>
              <a:endParaRPr lang="en-US" sz="2000" b="1" kern="0" dirty="0">
                <a:effectLst>
                  <a:outerShdw blurRad="25400" dist="25400" dir="2700000" algn="tl">
                    <a:srgbClr val="000000">
                      <a:alpha val="35000"/>
                    </a:srgbClr>
                  </a:outerShdw>
                </a:effectLst>
              </a:endParaRPr>
            </a:p>
          </p:txBody>
        </p:sp>
        <p:sp>
          <p:nvSpPr>
            <p:cNvPr id="33" name="Rectangle 21"/>
            <p:cNvSpPr>
              <a:spLocks noChangeArrowheads="1"/>
            </p:cNvSpPr>
            <p:nvPr/>
          </p:nvSpPr>
          <p:spPr bwMode="auto">
            <a:xfrm>
              <a:off x="3066852" y="985464"/>
              <a:ext cx="2971800" cy="662639"/>
            </a:xfrm>
            <a:prstGeom prst="rect">
              <a:avLst/>
            </a:prstGeom>
            <a:noFill/>
            <a:ln w="9525">
              <a:noFill/>
              <a:miter lim="800000"/>
              <a:headEnd/>
              <a:tailEnd/>
            </a:ln>
            <a:effectLst/>
          </p:spPr>
          <p:txBody>
            <a:bodyPr wrap="square" lIns="0" tIns="0" rIns="0" bIns="0">
              <a:spAutoFit/>
            </a:bodyPr>
            <a:lstStyle/>
            <a:p>
              <a:pPr algn="ctr">
                <a:defRPr/>
              </a:pPr>
              <a:r>
                <a:rPr lang="en-US" sz="2000" b="1"/>
                <a:t>Xác định mục tiêu, yêu cầu của công việc</a:t>
              </a:r>
              <a:endParaRPr lang="en-US" sz="2000" b="1" kern="0" dirty="0">
                <a:effectLst>
                  <a:outerShdw blurRad="25400" dist="25400" dir="2700000" algn="tl">
                    <a:srgbClr val="000000">
                      <a:alpha val="35000"/>
                    </a:srgbClr>
                  </a:outerShdw>
                </a:effectLst>
              </a:endParaRPr>
            </a:p>
          </p:txBody>
        </p:sp>
        <p:sp>
          <p:nvSpPr>
            <p:cNvPr id="34" name="Rectangle 21"/>
            <p:cNvSpPr>
              <a:spLocks noChangeArrowheads="1"/>
            </p:cNvSpPr>
            <p:nvPr/>
          </p:nvSpPr>
          <p:spPr bwMode="auto">
            <a:xfrm>
              <a:off x="3078433" y="5897853"/>
              <a:ext cx="2971800" cy="662639"/>
            </a:xfrm>
            <a:prstGeom prst="rect">
              <a:avLst/>
            </a:prstGeom>
            <a:noFill/>
            <a:ln w="9525">
              <a:noFill/>
              <a:miter lim="800000"/>
              <a:headEnd/>
              <a:tailEnd/>
            </a:ln>
            <a:effectLst/>
          </p:spPr>
          <p:txBody>
            <a:bodyPr wrap="square" lIns="0" tIns="0" rIns="0" bIns="0">
              <a:spAutoFit/>
            </a:bodyPr>
            <a:lstStyle/>
            <a:p>
              <a:pPr algn="ctr"/>
              <a:r>
                <a:rPr lang="en-US" sz="2000" b="1"/>
                <a:t>Thực hiện công việc đó như thế </a:t>
              </a:r>
              <a:r>
                <a:rPr lang="en-US" sz="2000" b="1" smtClean="0"/>
                <a:t>nào</a:t>
              </a:r>
              <a:endParaRPr lang="en-US" sz="2000" b="1"/>
            </a:p>
          </p:txBody>
        </p:sp>
        <p:sp>
          <p:nvSpPr>
            <p:cNvPr id="17" name="Rectangle 16"/>
            <p:cNvSpPr/>
            <p:nvPr/>
          </p:nvSpPr>
          <p:spPr>
            <a:xfrm>
              <a:off x="3322307" y="3291296"/>
              <a:ext cx="2438400" cy="894563"/>
            </a:xfrm>
            <a:prstGeom prst="rect">
              <a:avLst/>
            </a:prstGeom>
          </p:spPr>
          <p:txBody>
            <a:bodyPr wrap="square">
              <a:spAutoFit/>
            </a:bodyPr>
            <a:lstStyle/>
            <a:p>
              <a:pPr algn="ctr"/>
              <a:r>
                <a:rPr lang="en-US" sz="2400" b="1" smtClean="0"/>
                <a:t>PHƯƠNG PHÁP 5W1H</a:t>
              </a:r>
              <a:endParaRPr lang="en-US" sz="2400" b="1"/>
            </a:p>
          </p:txBody>
        </p:sp>
      </p:grpSp>
      <p:sp>
        <p:nvSpPr>
          <p:cNvPr id="27"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3570979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KẾT LUẬN</a:t>
            </a:r>
            <a:endParaRPr lang="en-US"/>
          </a:p>
        </p:txBody>
      </p:sp>
      <p:sp>
        <p:nvSpPr>
          <p:cNvPr id="3" name="Content Placeholder 2"/>
          <p:cNvSpPr>
            <a:spLocks noGrp="1"/>
          </p:cNvSpPr>
          <p:nvPr>
            <p:ph idx="1"/>
          </p:nvPr>
        </p:nvSpPr>
        <p:spPr/>
        <p:txBody>
          <a:bodyPr/>
          <a:lstStyle/>
          <a:p>
            <a:pPr marL="0" indent="0" algn="just">
              <a:buNone/>
            </a:pPr>
            <a:r>
              <a:rPr lang="en-US" sz="4000" smtClean="0"/>
              <a:t>Nếu thực hiện các nhiệm vụ được giao như trên, bạn sẽ rèn được cho mình thói quen giải quyết công việc một cách khoa học và linh hoạt. </a:t>
            </a:r>
          </a:p>
          <a:p>
            <a:pPr marL="0" indent="0" algn="ctr">
              <a:buNone/>
            </a:pPr>
            <a:endParaRPr lang="en-US" sz="4000" smtClean="0"/>
          </a:p>
          <a:p>
            <a:pPr marL="0" indent="0" algn="ctr">
              <a:buNone/>
            </a:pPr>
            <a:r>
              <a:rPr lang="en-US" sz="4400" smtClean="0">
                <a:solidFill>
                  <a:srgbClr val="FF0000"/>
                </a:solidFill>
              </a:rPr>
              <a:t>Chúc các bạn thành công!</a:t>
            </a:r>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368727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circle(in)">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562600"/>
            <a:ext cx="7924800" cy="685800"/>
          </a:xfrm>
        </p:spPr>
        <p:txBody>
          <a:bodyPr/>
          <a:lstStyle/>
          <a:p>
            <a:pPr marL="0" indent="0"/>
            <a:r>
              <a:rPr lang="en-US" smtClean="0"/>
              <a:t>XIN CẢM ƠN QUÝ VỊ ĐÃ LẮNG NGHE!</a:t>
            </a:r>
            <a:endParaRPr lang="en-US"/>
          </a:p>
        </p:txBody>
      </p:sp>
    </p:spTree>
    <p:extLst>
      <p:ext uri="{BB962C8B-B14F-4D97-AF65-F5344CB8AC3E}">
        <p14:creationId xmlns:p14="http://schemas.microsoft.com/office/powerpoint/2010/main" val="127001307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34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ThemeGallery  PowerTemplate</Template>
  <TotalTime>958</TotalTime>
  <Words>1506</Words>
  <Application>Microsoft Office PowerPoint</Application>
  <PresentationFormat>On-screen Show (4:3)</PresentationFormat>
  <Paragraphs>145</Paragraphs>
  <Slides>17</Slides>
  <Notes>1</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348TGp_best_light</vt:lpstr>
      <vt:lpstr>1_348TGp_best_light</vt:lpstr>
      <vt:lpstr>TỔ CHỨC CÔNG VIỆC         CÁ NHÂN HIỆU QUẢ</vt:lpstr>
      <vt:lpstr>TỔ CHỨC CÔNG VIỆC CÁ NHÂN  HIỆU QUẢ</vt:lpstr>
      <vt:lpstr>CÁC CÔNG VIỆC CẦN XÁC ĐỊNH KHI NHẬN NHIỆM VỤ</vt:lpstr>
      <vt:lpstr>1. PHÂN LOẠI CÔNG VIỆC THEO THỨ TỰ ƯU TIÊN</vt:lpstr>
      <vt:lpstr>1. PHÂN LOẠI CÔNG VIỆC THEO THỨ TỰ ƯU TIÊN</vt:lpstr>
      <vt:lpstr>2. QUẢN LÝ, SẮP XẾP HỒ SƠ</vt:lpstr>
      <vt:lpstr>2. QUẢN LÝ, SẮP XẾP HỒ SƠ</vt:lpstr>
      <vt:lpstr>2. QUẢN LÝ, SẮP XẾP HỒ SƠ</vt:lpstr>
      <vt:lpstr>3. SẮP XẾP CHỖ LÀM VIỆC</vt:lpstr>
      <vt:lpstr>4. QUẢN LÝ THÔNG TIN</vt:lpstr>
      <vt:lpstr>4. QUẢN LÝ THÔNG TIN</vt:lpstr>
      <vt:lpstr>4. QUẢN LÝ THÔNG TIN</vt:lpstr>
      <vt:lpstr>4. QUẢN LÝ THÔNG TIN</vt:lpstr>
      <vt:lpstr>5. LẬP KẾ HOẠCH CÔNG TÁC</vt:lpstr>
      <vt:lpstr>5. LẬP KẾ HOẠCH CÔNG TÁC</vt:lpstr>
      <vt:lpstr>KẾT LUẬN</vt:lpstr>
      <vt:lpstr>XIN CẢM ƠN QUÝ VỊ ĐÃ LẮNG NGHE!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 CHỨC CÔNG VIỆC CÁ NHÂN HIỆU QUẢ</dc:title>
  <dc:creator>ULTIMATE</dc:creator>
  <cp:lastModifiedBy>Admin</cp:lastModifiedBy>
  <cp:revision>113</cp:revision>
  <dcterms:created xsi:type="dcterms:W3CDTF">2015-12-14T14:21:34Z</dcterms:created>
  <dcterms:modified xsi:type="dcterms:W3CDTF">2015-12-16T07:42:25Z</dcterms:modified>
</cp:coreProperties>
</file>